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6" r:id="rId6"/>
    <p:sldId id="267" r:id="rId7"/>
    <p:sldId id="269" r:id="rId8"/>
    <p:sldId id="259" r:id="rId9"/>
    <p:sldId id="261" r:id="rId10"/>
    <p:sldId id="270" r:id="rId11"/>
    <p:sldId id="271" r:id="rId12"/>
    <p:sldId id="272" r:id="rId13"/>
    <p:sldId id="273" r:id="rId14"/>
    <p:sldId id="274" r:id="rId15"/>
    <p:sldId id="282" r:id="rId16"/>
    <p:sldId id="283" r:id="rId17"/>
    <p:sldId id="281" r:id="rId18"/>
    <p:sldId id="275" r:id="rId19"/>
    <p:sldId id="280" r:id="rId20"/>
    <p:sldId id="278" r:id="rId21"/>
    <p:sldId id="265" r:id="rId22"/>
  </p:sldIdLst>
  <p:sldSz cx="18288000" cy="10287000"/>
  <p:notesSz cx="6858000" cy="9144000"/>
  <p:embeddedFontLst>
    <p:embeddedFont>
      <p:font typeface="Futura Bold" charset="0"/>
      <p:regular r:id="rId23"/>
    </p:embeddedFont>
    <p:embeddedFont>
      <p:font typeface="Helvetica World" charset="-128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-756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8808" y="215071"/>
            <a:ext cx="17630384" cy="8022480"/>
            <a:chOff x="0" y="0"/>
            <a:chExt cx="23507178" cy="10696639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7889" b="6271"/>
            <a:stretch>
              <a:fillRect/>
            </a:stretch>
          </p:blipFill>
          <p:spPr>
            <a:xfrm>
              <a:off x="0" y="0"/>
              <a:ext cx="23507178" cy="10696639"/>
            </a:xfrm>
            <a:prstGeom prst="rect">
              <a:avLst/>
            </a:prstGeom>
          </p:spPr>
        </p:pic>
      </p:grpSp>
      <p:sp>
        <p:nvSpPr>
          <p:cNvPr id="4" name="TextBox 4"/>
          <p:cNvSpPr txBox="1"/>
          <p:nvPr/>
        </p:nvSpPr>
        <p:spPr>
          <a:xfrm>
            <a:off x="344466" y="8062838"/>
            <a:ext cx="17630384" cy="1745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737"/>
              </a:lnSpc>
            </a:pPr>
            <a:r>
              <a:rPr lang="ru-RU" sz="10526" b="1" dirty="0">
                <a:solidFill>
                  <a:srgbClr val="000000"/>
                </a:solidFill>
                <a:latin typeface="Futura Bold"/>
                <a:ea typeface="Futura Bold"/>
                <a:cs typeface="Futura Bold"/>
                <a:sym typeface="Futura Bold"/>
              </a:rPr>
              <a:t>Электронный брендинг</a:t>
            </a:r>
            <a:endParaRPr lang="en-US" sz="10526" b="1" dirty="0">
              <a:solidFill>
                <a:srgbClr val="000000"/>
              </a:solidFill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7" name="AutoShape 7"/>
          <p:cNvSpPr/>
          <p:nvPr/>
        </p:nvSpPr>
        <p:spPr>
          <a:xfrm flipV="1">
            <a:off x="10112370" y="3015835"/>
            <a:ext cx="0" cy="146494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Freeform 9">
            <a:extLst>
              <a:ext uri="{FF2B5EF4-FFF2-40B4-BE49-F238E27FC236}">
                <a16:creationId xmlns="" xmlns:a16="http://schemas.microsoft.com/office/drawing/2014/main" id="{3420859D-1FEC-2775-10F6-028C1ABB829C}"/>
              </a:ext>
            </a:extLst>
          </p:cNvPr>
          <p:cNvSpPr/>
          <p:nvPr/>
        </p:nvSpPr>
        <p:spPr>
          <a:xfrm>
            <a:off x="11887200" y="1485900"/>
            <a:ext cx="4648200" cy="4247244"/>
          </a:xfrm>
          <a:custGeom>
            <a:avLst/>
            <a:gdLst/>
            <a:ahLst/>
            <a:cxnLst/>
            <a:rect l="l" t="t" r="r" b="b"/>
            <a:pathLst>
              <a:path w="6540185" h="5841203">
                <a:moveTo>
                  <a:pt x="0" y="0"/>
                </a:moveTo>
                <a:lnTo>
                  <a:pt x="6540185" y="0"/>
                </a:lnTo>
                <a:lnTo>
                  <a:pt x="6540185" y="5841203"/>
                </a:lnTo>
                <a:lnTo>
                  <a:pt x="0" y="58412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Freeform 4">
            <a:extLst>
              <a:ext uri="{FF2B5EF4-FFF2-40B4-BE49-F238E27FC236}">
                <a16:creationId xmlns="" xmlns:a16="http://schemas.microsoft.com/office/drawing/2014/main" id="{C66B3F3E-4FDB-3EE1-2B75-1E6CB822FC04}"/>
              </a:ext>
            </a:extLst>
          </p:cNvPr>
          <p:cNvSpPr/>
          <p:nvPr/>
        </p:nvSpPr>
        <p:spPr>
          <a:xfrm>
            <a:off x="-1150269" y="5674462"/>
            <a:ext cx="3990371" cy="5532576"/>
          </a:xfrm>
          <a:custGeom>
            <a:avLst/>
            <a:gdLst/>
            <a:ahLst/>
            <a:cxnLst/>
            <a:rect l="l" t="t" r="r" b="b"/>
            <a:pathLst>
              <a:path w="3990371" h="5532576">
                <a:moveTo>
                  <a:pt x="0" y="0"/>
                </a:moveTo>
                <a:lnTo>
                  <a:pt x="3990371" y="0"/>
                </a:lnTo>
                <a:lnTo>
                  <a:pt x="3990371" y="5532576"/>
                </a:lnTo>
                <a:lnTo>
                  <a:pt x="0" y="55325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A22D590-F863-723F-EA0C-A87197279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>
            <a:extLst>
              <a:ext uri="{FF2B5EF4-FFF2-40B4-BE49-F238E27FC236}">
                <a16:creationId xmlns="" xmlns:a16="http://schemas.microsoft.com/office/drawing/2014/main" id="{D910D3EB-2DBD-047C-B0B3-E5EDEE4D63B4}"/>
              </a:ext>
            </a:extLst>
          </p:cNvPr>
          <p:cNvSpPr txBox="1"/>
          <p:nvPr/>
        </p:nvSpPr>
        <p:spPr>
          <a:xfrm>
            <a:off x="228600" y="7048500"/>
            <a:ext cx="8256552" cy="3231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ru-RU" sz="2400" dirty="0">
                <a:latin typeface="Helvetica World"/>
                <a:ea typeface="Helvetica World"/>
                <a:cs typeface="Helvetica World"/>
                <a:sym typeface="Helvetica World"/>
              </a:rPr>
              <a:t>Дополнительным становится влияние </a:t>
            </a:r>
            <a:r>
              <a:rPr lang="ru-RU" sz="2400" b="1" dirty="0">
                <a:latin typeface="Helvetica World"/>
                <a:ea typeface="Helvetica World"/>
                <a:cs typeface="Helvetica World"/>
                <a:sym typeface="Helvetica World"/>
              </a:rPr>
              <a:t>законодательной базы, включая регулирование цифрового пространства, защиты персональных данных и требований к рекламной деятельности. </a:t>
            </a:r>
            <a:r>
              <a:rPr lang="ru-RU" sz="2400" dirty="0">
                <a:latin typeface="Helvetica World"/>
                <a:ea typeface="Helvetica World"/>
                <a:cs typeface="Helvetica World"/>
                <a:sym typeface="Helvetica World"/>
              </a:rPr>
              <a:t>Российские компании вынуждены адаптировать свою маркетинговую политику и коммуникационные стратегии с учётом действующих норм. Это усиливает запрос на ответственное и честное позиционирование брендов, а также на тщательный контроль за содержанием цифрового контента.</a:t>
            </a:r>
            <a:endParaRPr lang="en-US" sz="2400" dirty="0"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sp>
        <p:nvSpPr>
          <p:cNvPr id="3" name="AutoShape 4">
            <a:extLst>
              <a:ext uri="{FF2B5EF4-FFF2-40B4-BE49-F238E27FC236}">
                <a16:creationId xmlns="" xmlns:a16="http://schemas.microsoft.com/office/drawing/2014/main" id="{C8DD6251-E909-319A-53CD-0551C0FFF38C}"/>
              </a:ext>
            </a:extLst>
          </p:cNvPr>
          <p:cNvSpPr/>
          <p:nvPr/>
        </p:nvSpPr>
        <p:spPr>
          <a:xfrm flipV="1">
            <a:off x="8229600" y="-136600"/>
            <a:ext cx="0" cy="1056020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ru-RU" dirty="0"/>
          </a:p>
        </p:txBody>
      </p:sp>
      <p:pic>
        <p:nvPicPr>
          <p:cNvPr id="8200" name="Picture 8" descr="Новое в законодательстве по делопроизводству 2020">
            <a:extLst>
              <a:ext uri="{FF2B5EF4-FFF2-40B4-BE49-F238E27FC236}">
                <a16:creationId xmlns="" xmlns:a16="http://schemas.microsoft.com/office/drawing/2014/main" id="{4A9F91D3-A776-7C5C-09CD-60D915885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20331"/>
            <a:ext cx="7515225" cy="51089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Что такое бренд? Классификация бренда - FINEDAY">
            <a:extLst>
              <a:ext uri="{FF2B5EF4-FFF2-40B4-BE49-F238E27FC236}">
                <a16:creationId xmlns="" xmlns:a16="http://schemas.microsoft.com/office/drawing/2014/main" id="{568617F4-F331-B27A-B6E5-557480915A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453" y="0"/>
            <a:ext cx="1007771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Лучшие логотипы: ювелирные марки / Skillbox Media">
            <a:extLst>
              <a:ext uri="{FF2B5EF4-FFF2-40B4-BE49-F238E27FC236}">
                <a16:creationId xmlns="" xmlns:a16="http://schemas.microsoft.com/office/drawing/2014/main" id="{B5492FBE-1C3E-C38F-E075-FECDBD100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5143500"/>
            <a:ext cx="953465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041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59527D3-4294-A6EA-A9CA-0CB9E4471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="" xmlns:a16="http://schemas.microsoft.com/office/drawing/2014/main" id="{38C7C59C-3EAA-DC1D-1645-07541AAFE059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666" b="-16666"/>
            </a:stretch>
          </a:blipFill>
        </p:spPr>
      </p:sp>
      <p:sp>
        <p:nvSpPr>
          <p:cNvPr id="8" name="TextBox 8">
            <a:extLst>
              <a:ext uri="{FF2B5EF4-FFF2-40B4-BE49-F238E27FC236}">
                <a16:creationId xmlns="" xmlns:a16="http://schemas.microsoft.com/office/drawing/2014/main" id="{1263FBF8-3032-508F-BE3F-1A965E66FEA2}"/>
              </a:ext>
            </a:extLst>
          </p:cNvPr>
          <p:cNvSpPr txBox="1"/>
          <p:nvPr/>
        </p:nvSpPr>
        <p:spPr>
          <a:xfrm>
            <a:off x="152399" y="3390900"/>
            <a:ext cx="12725399" cy="25268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ru-RU" sz="3200" dirty="0">
                <a:solidFill>
                  <a:schemeClr val="bg1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Особенно заметным трендом российского рынка является </a:t>
            </a:r>
            <a:r>
              <a:rPr lang="ru-RU" sz="3200" b="1" dirty="0">
                <a:solidFill>
                  <a:schemeClr val="bg1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рост значимости цифрового бренда работодателя</a:t>
            </a:r>
            <a:r>
              <a:rPr lang="ru-RU" sz="3200" dirty="0">
                <a:solidFill>
                  <a:schemeClr val="bg1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, в первую очередь </a:t>
            </a:r>
            <a:r>
              <a:rPr lang="ru-RU" sz="3200" b="1" dirty="0">
                <a:solidFill>
                  <a:schemeClr val="bg1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в IT-сфере. </a:t>
            </a:r>
            <a:r>
              <a:rPr lang="ru-RU" sz="3200" dirty="0">
                <a:solidFill>
                  <a:schemeClr val="bg1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Компании формируют образ привлекательного работодателя через онлайн-каналы, используя профессиональные платформы и специальные проекты для вовлечения и удержания талантов, что прямо влияет на общую репутацию бренда.</a:t>
            </a:r>
            <a:endParaRPr lang="en-US" sz="3200" dirty="0">
              <a:solidFill>
                <a:schemeClr val="bg1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="" xmlns:a16="http://schemas.microsoft.com/office/drawing/2014/main" id="{8B9F5C41-F011-CCA8-5EB2-38179855E112}"/>
              </a:ext>
            </a:extLst>
          </p:cNvPr>
          <p:cNvSpPr/>
          <p:nvPr/>
        </p:nvSpPr>
        <p:spPr>
          <a:xfrm rot="20767323" flipH="1">
            <a:off x="13731002" y="3132798"/>
            <a:ext cx="4498784" cy="7661856"/>
          </a:xfrm>
          <a:custGeom>
            <a:avLst/>
            <a:gdLst/>
            <a:ahLst/>
            <a:cxnLst/>
            <a:rect l="l" t="t" r="r" b="b"/>
            <a:pathLst>
              <a:path w="4678863" h="9697125">
                <a:moveTo>
                  <a:pt x="4678863" y="0"/>
                </a:moveTo>
                <a:lnTo>
                  <a:pt x="0" y="0"/>
                </a:lnTo>
                <a:lnTo>
                  <a:pt x="0" y="9697125"/>
                </a:lnTo>
                <a:lnTo>
                  <a:pt x="4678863" y="9697125"/>
                </a:lnTo>
                <a:lnTo>
                  <a:pt x="46788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>
            <a:extLst>
              <a:ext uri="{FF2B5EF4-FFF2-40B4-BE49-F238E27FC236}">
                <a16:creationId xmlns="" xmlns:a16="http://schemas.microsoft.com/office/drawing/2014/main" id="{35890727-1BCD-B33E-14A2-ADE8EA9EFE96}"/>
              </a:ext>
            </a:extLst>
          </p:cNvPr>
          <p:cNvSpPr/>
          <p:nvPr/>
        </p:nvSpPr>
        <p:spPr>
          <a:xfrm>
            <a:off x="13580816" y="-1416225"/>
            <a:ext cx="5271722" cy="5139929"/>
          </a:xfrm>
          <a:custGeom>
            <a:avLst/>
            <a:gdLst/>
            <a:ahLst/>
            <a:cxnLst/>
            <a:rect l="l" t="t" r="r" b="b"/>
            <a:pathLst>
              <a:path w="5271722" h="5139929">
                <a:moveTo>
                  <a:pt x="0" y="0"/>
                </a:moveTo>
                <a:lnTo>
                  <a:pt x="5271722" y="0"/>
                </a:lnTo>
                <a:lnTo>
                  <a:pt x="5271722" y="5139928"/>
                </a:lnTo>
                <a:lnTo>
                  <a:pt x="0" y="51399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244042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01CA4FB-4CE1-3BC0-751A-D4155765D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9EC2ADE7-7E37-5CE6-DE97-EB2958522269}"/>
              </a:ext>
            </a:extLst>
          </p:cNvPr>
          <p:cNvGrpSpPr/>
          <p:nvPr/>
        </p:nvGrpSpPr>
        <p:grpSpPr>
          <a:xfrm>
            <a:off x="0" y="0"/>
            <a:ext cx="18288000" cy="2836951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" name="Freeform 3">
              <a:extLst>
                <a:ext uri="{FF2B5EF4-FFF2-40B4-BE49-F238E27FC236}">
                  <a16:creationId xmlns="" xmlns:a16="http://schemas.microsoft.com/office/drawing/2014/main" id="{AD633F37-25D6-3129-65CD-9AF1E3EBBBBA}"/>
                </a:ext>
              </a:extLst>
            </p:cNvPr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4" name="TextBox 4">
              <a:extLst>
                <a:ext uri="{FF2B5EF4-FFF2-40B4-BE49-F238E27FC236}">
                  <a16:creationId xmlns="" xmlns:a16="http://schemas.microsoft.com/office/drawing/2014/main" id="{78EFA066-B84C-1E39-A7C0-5BF239A2EBAB}"/>
                </a:ext>
              </a:extLst>
            </p:cNvPr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="" xmlns:a16="http://schemas.microsoft.com/office/drawing/2014/main" id="{D7DEEAEC-78B9-765C-62EC-D51C7A71FE4A}"/>
              </a:ext>
            </a:extLst>
          </p:cNvPr>
          <p:cNvSpPr txBox="1"/>
          <p:nvPr/>
        </p:nvSpPr>
        <p:spPr>
          <a:xfrm>
            <a:off x="3429000" y="-21399"/>
            <a:ext cx="14519169" cy="24486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9943"/>
              </a:lnSpc>
            </a:pPr>
            <a:r>
              <a:rPr lang="ru-RU" sz="6600" b="1" dirty="0">
                <a:latin typeface="Futura Bold"/>
                <a:ea typeface="Futura Bold"/>
                <a:cs typeface="Futura Bold"/>
                <a:sym typeface="Futura Bold"/>
              </a:rPr>
              <a:t>Изучение опыта успешных стратегий электронного брендинга</a:t>
            </a:r>
            <a:endParaRPr lang="en-US" sz="6600" b="1" dirty="0"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36182DBB-08FE-D220-D0B2-79C768FDAB63}"/>
              </a:ext>
            </a:extLst>
          </p:cNvPr>
          <p:cNvSpPr txBox="1"/>
          <p:nvPr/>
        </p:nvSpPr>
        <p:spPr>
          <a:xfrm>
            <a:off x="685800" y="4433525"/>
            <a:ext cx="8256552" cy="2513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Компания MIG, специализирующаяся на безопасности и консалтинге, разработала бренд-платформу </a:t>
            </a:r>
            <a:r>
              <a:rPr lang="ru-RU" sz="24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в виде двойной пирамиды, объединяющей два образа — потребителя и компании. </a:t>
            </a: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Такой подход позволяет </a:t>
            </a:r>
            <a:r>
              <a:rPr lang="ru-RU" sz="24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создавать уникальный эмоциональный рассказ,</a:t>
            </a: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 который резонирует с ожиданиями клиентов и одновременно отражает ценности самой организации. </a:t>
            </a:r>
            <a:endParaRPr lang="en-US" sz="24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9220" name="Picture 4" descr="Миг, охранное предприятие, 2-й Рощинский пр., 8, Москва — Яндекс Карты">
            <a:extLst>
              <a:ext uri="{FF2B5EF4-FFF2-40B4-BE49-F238E27FC236}">
                <a16:creationId xmlns="" xmlns:a16="http://schemas.microsoft.com/office/drawing/2014/main" id="{FBB9C8EA-B7E5-2739-E106-9A2C5E519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972300"/>
            <a:ext cx="4762500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Пирамида бренда: что это, примеры («Найк», «Адидас» и другие), правила, как  строить и зачем нужна, маркетинговые концепции">
            <a:extLst>
              <a:ext uri="{FF2B5EF4-FFF2-40B4-BE49-F238E27FC236}">
                <a16:creationId xmlns="" xmlns:a16="http://schemas.microsoft.com/office/drawing/2014/main" id="{B59957D8-71B0-68D6-B4EB-07959C2187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659" y="2993613"/>
            <a:ext cx="9515341" cy="713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4">
            <a:extLst>
              <a:ext uri="{FF2B5EF4-FFF2-40B4-BE49-F238E27FC236}">
                <a16:creationId xmlns="" xmlns:a16="http://schemas.microsoft.com/office/drawing/2014/main" id="{976805CA-6C3B-83BC-FED7-DCB3E99B52B7}"/>
              </a:ext>
            </a:extLst>
          </p:cNvPr>
          <p:cNvSpPr/>
          <p:nvPr/>
        </p:nvSpPr>
        <p:spPr>
          <a:xfrm>
            <a:off x="-921361" y="-949402"/>
            <a:ext cx="5271722" cy="5139929"/>
          </a:xfrm>
          <a:custGeom>
            <a:avLst/>
            <a:gdLst/>
            <a:ahLst/>
            <a:cxnLst/>
            <a:rect l="l" t="t" r="r" b="b"/>
            <a:pathLst>
              <a:path w="5271722" h="5139929">
                <a:moveTo>
                  <a:pt x="0" y="0"/>
                </a:moveTo>
                <a:lnTo>
                  <a:pt x="5271722" y="0"/>
                </a:lnTo>
                <a:lnTo>
                  <a:pt x="5271722" y="5139928"/>
                </a:lnTo>
                <a:lnTo>
                  <a:pt x="0" y="51399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61831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2353331-1B29-1DFA-C2C6-5ADE507BC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D597BAA6-EE32-C216-D30D-5A6120F0CE4E}"/>
              </a:ext>
            </a:extLst>
          </p:cNvPr>
          <p:cNvGrpSpPr/>
          <p:nvPr/>
        </p:nvGrpSpPr>
        <p:grpSpPr>
          <a:xfrm>
            <a:off x="0" y="0"/>
            <a:ext cx="18288000" cy="2690908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" name="Freeform 3">
              <a:extLst>
                <a:ext uri="{FF2B5EF4-FFF2-40B4-BE49-F238E27FC236}">
                  <a16:creationId xmlns="" xmlns:a16="http://schemas.microsoft.com/office/drawing/2014/main" id="{3AF7E461-1667-8DB3-9378-282E44A011A6}"/>
                </a:ext>
              </a:extLst>
            </p:cNvPr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4" name="TextBox 4">
              <a:extLst>
                <a:ext uri="{FF2B5EF4-FFF2-40B4-BE49-F238E27FC236}">
                  <a16:creationId xmlns="" xmlns:a16="http://schemas.microsoft.com/office/drawing/2014/main" id="{0D5A7558-C119-27EA-3043-40EE613AB145}"/>
                </a:ext>
              </a:extLst>
            </p:cNvPr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="" xmlns:a16="http://schemas.microsoft.com/office/drawing/2014/main" id="{C4947686-3C0B-7B40-7EC6-F9A955BEC67A}"/>
              </a:ext>
            </a:extLst>
          </p:cNvPr>
          <p:cNvSpPr txBox="1"/>
          <p:nvPr/>
        </p:nvSpPr>
        <p:spPr>
          <a:xfrm>
            <a:off x="685800" y="-13415"/>
            <a:ext cx="14519169" cy="24486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943"/>
              </a:lnSpc>
            </a:pPr>
            <a:r>
              <a:rPr lang="ru-RU" sz="6600" b="1" dirty="0">
                <a:latin typeface="Futura Bold"/>
                <a:ea typeface="Futura Bold"/>
                <a:cs typeface="Futura Bold"/>
                <a:sym typeface="Futura Bold"/>
              </a:rPr>
              <a:t>Изучение опыта успешных стратегий электронного брендинга</a:t>
            </a:r>
            <a:endParaRPr lang="en-US" sz="6600" b="1" dirty="0"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1C70A6A7-BD82-8BBC-9ED2-964BECF9C1CC}"/>
              </a:ext>
            </a:extLst>
          </p:cNvPr>
          <p:cNvSpPr txBox="1"/>
          <p:nvPr/>
        </p:nvSpPr>
        <p:spPr>
          <a:xfrm>
            <a:off x="9478020" y="3310194"/>
            <a:ext cx="8505180" cy="3590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Другой пример — крупные розничные сети, внедряющие </a:t>
            </a:r>
            <a:r>
              <a:rPr lang="ru-RU" sz="2400" dirty="0" err="1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гиперперсонализированные</a:t>
            </a: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 коммуникации с использованием искусственного интеллекта и машинного обучения. Анализ больших данных о поведении и предпочтениях клиентов </a:t>
            </a:r>
            <a:r>
              <a:rPr lang="ru-RU" sz="24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позволил создавать индивидуальные предложения и динамически адаптировать рекламные кампании.</a:t>
            </a: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 Это не только п</a:t>
            </a:r>
            <a:r>
              <a:rPr lang="ru-RU" sz="24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овысило вовлечённость пользователей, но и увеличило конверсию</a:t>
            </a: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 за счёт точного попадания в запросы аудитории</a:t>
            </a:r>
            <a:r>
              <a:rPr lang="ru-RU" sz="20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.</a:t>
            </a:r>
            <a:endParaRPr lang="en-US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7" name="Image 1" descr="preencoded.png">
            <a:extLst>
              <a:ext uri="{FF2B5EF4-FFF2-40B4-BE49-F238E27FC236}">
                <a16:creationId xmlns="" xmlns:a16="http://schemas.microsoft.com/office/drawing/2014/main" id="{01953FD4-F003-B446-03A9-1C97A7115E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365" y="3891407"/>
            <a:ext cx="8164083" cy="4468761"/>
          </a:xfrm>
          <a:prstGeom prst="rect">
            <a:avLst/>
          </a:prstGeom>
        </p:spPr>
      </p:pic>
      <p:pic>
        <p:nvPicPr>
          <p:cNvPr id="8" name="Image 2" descr="preencoded.png">
            <a:extLst>
              <a:ext uri="{FF2B5EF4-FFF2-40B4-BE49-F238E27FC236}">
                <a16:creationId xmlns="" xmlns:a16="http://schemas.microsoft.com/office/drawing/2014/main" id="{4FD728A3-7E04-1D89-21C0-01EE9A28C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917" y="3635768"/>
            <a:ext cx="8164083" cy="446876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539D9CE0-63DB-B15C-931F-F57B0AA157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6896" y="6972300"/>
            <a:ext cx="1857375" cy="2590800"/>
          </a:xfrm>
          <a:prstGeom prst="rect">
            <a:avLst/>
          </a:prstGeom>
        </p:spPr>
      </p:pic>
      <p:sp>
        <p:nvSpPr>
          <p:cNvPr id="10" name="Freeform 7">
            <a:extLst>
              <a:ext uri="{FF2B5EF4-FFF2-40B4-BE49-F238E27FC236}">
                <a16:creationId xmlns="" xmlns:a16="http://schemas.microsoft.com/office/drawing/2014/main" id="{C789B627-8845-85EC-FC15-1E4C971AB850}"/>
              </a:ext>
            </a:extLst>
          </p:cNvPr>
          <p:cNvSpPr/>
          <p:nvPr/>
        </p:nvSpPr>
        <p:spPr>
          <a:xfrm rot="1708881">
            <a:off x="14779002" y="-575215"/>
            <a:ext cx="3693186" cy="3797621"/>
          </a:xfrm>
          <a:custGeom>
            <a:avLst/>
            <a:gdLst/>
            <a:ahLst/>
            <a:cxnLst/>
            <a:rect l="l" t="t" r="r" b="b"/>
            <a:pathLst>
              <a:path w="3693186" h="3797621">
                <a:moveTo>
                  <a:pt x="0" y="0"/>
                </a:moveTo>
                <a:lnTo>
                  <a:pt x="3693186" y="0"/>
                </a:lnTo>
                <a:lnTo>
                  <a:pt x="3693186" y="3797620"/>
                </a:lnTo>
                <a:lnTo>
                  <a:pt x="0" y="37976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778879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362C1E7-137A-DFB5-DB03-7D060EC16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BB2A9220-3857-28C9-0F71-6FD2234526D4}"/>
              </a:ext>
            </a:extLst>
          </p:cNvPr>
          <p:cNvGrpSpPr/>
          <p:nvPr/>
        </p:nvGrpSpPr>
        <p:grpSpPr>
          <a:xfrm>
            <a:off x="0" y="0"/>
            <a:ext cx="18288000" cy="2761288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" name="Freeform 3">
              <a:extLst>
                <a:ext uri="{FF2B5EF4-FFF2-40B4-BE49-F238E27FC236}">
                  <a16:creationId xmlns="" xmlns:a16="http://schemas.microsoft.com/office/drawing/2014/main" id="{D48E525B-07DB-E92B-5EC2-0343C1EB4E10}"/>
                </a:ext>
              </a:extLst>
            </p:cNvPr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4" name="TextBox 4">
              <a:extLst>
                <a:ext uri="{FF2B5EF4-FFF2-40B4-BE49-F238E27FC236}">
                  <a16:creationId xmlns="" xmlns:a16="http://schemas.microsoft.com/office/drawing/2014/main" id="{598592AB-934C-08D5-92A8-96D589F7A40C}"/>
                </a:ext>
              </a:extLst>
            </p:cNvPr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="" xmlns:a16="http://schemas.microsoft.com/office/drawing/2014/main" id="{E708A9B4-5B86-4F8E-F50F-B513BA8A6723}"/>
              </a:ext>
            </a:extLst>
          </p:cNvPr>
          <p:cNvSpPr txBox="1"/>
          <p:nvPr/>
        </p:nvSpPr>
        <p:spPr>
          <a:xfrm>
            <a:off x="228600" y="0"/>
            <a:ext cx="14519169" cy="24486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943"/>
              </a:lnSpc>
            </a:pPr>
            <a:r>
              <a:rPr lang="ru-RU" sz="6600" b="1" dirty="0">
                <a:latin typeface="Futura Bold"/>
                <a:ea typeface="Futura Bold"/>
                <a:cs typeface="Futura Bold"/>
                <a:sym typeface="Futura Bold"/>
              </a:rPr>
              <a:t>Технологические инструменты в службе электронного брендинга</a:t>
            </a:r>
            <a:endParaRPr lang="en-US" sz="6600" b="1" dirty="0"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BD89A4DB-D26B-C738-BAF2-7EA401C88242}"/>
              </a:ext>
            </a:extLst>
          </p:cNvPr>
          <p:cNvSpPr txBox="1"/>
          <p:nvPr/>
        </p:nvSpPr>
        <p:spPr>
          <a:xfrm>
            <a:off x="9144000" y="3467100"/>
            <a:ext cx="8256552" cy="57198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endParaRPr lang="ru-RU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 algn="l">
              <a:lnSpc>
                <a:spcPts val="2800"/>
              </a:lnSpc>
            </a:pPr>
            <a:r>
              <a:rPr lang="ru-RU" sz="20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Инструменты автоматизации маркетинга в рекордно короткие сроки обеспечивают дистанционное управление массовыми коммуникациями и кампаниями без потери персонализации. </a:t>
            </a:r>
            <a:r>
              <a:rPr lang="ru-RU" sz="20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Автоматизация сокращает время реакции на запросы, </a:t>
            </a:r>
            <a:r>
              <a:rPr lang="ru-RU" sz="20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напоминания и рекомендательные сообщения, обеспечивая присутствие бренда в лучших точках контакта с клиентом без избыточного вмешательства специалистов.</a:t>
            </a:r>
          </a:p>
          <a:p>
            <a:pPr algn="l">
              <a:lnSpc>
                <a:spcPts val="2800"/>
              </a:lnSpc>
            </a:pPr>
            <a:endParaRPr lang="ru-RU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>
              <a:lnSpc>
                <a:spcPts val="2800"/>
              </a:lnSpc>
            </a:pPr>
            <a:r>
              <a:rPr lang="ru-RU" sz="20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Социальные сети, </a:t>
            </a:r>
            <a:r>
              <a:rPr lang="ru-RU" sz="20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выступая не только каналами распространения контента, а полноценными платформами диалога, становятся центром формирования цифровой личности бренда.</a:t>
            </a:r>
          </a:p>
          <a:p>
            <a:pPr>
              <a:lnSpc>
                <a:spcPts val="2800"/>
              </a:lnSpc>
            </a:pPr>
            <a:r>
              <a:rPr lang="ru-RU" sz="20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Продвинутые инструменты социальных медиа помогают выявлять тональные реакции, отслеживать упоминания и стимулировать создание пользовательского контента. </a:t>
            </a:r>
          </a:p>
          <a:p>
            <a:pPr algn="l">
              <a:lnSpc>
                <a:spcPts val="2800"/>
              </a:lnSpc>
            </a:pPr>
            <a:endParaRPr lang="en-US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55968445-17C7-7EE2-2CBB-8503D7D0B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2117501"/>
            <a:ext cx="11430000" cy="8169499"/>
          </a:xfrm>
          <a:prstGeom prst="rect">
            <a:avLst/>
          </a:prstGeom>
        </p:spPr>
      </p:pic>
      <p:sp>
        <p:nvSpPr>
          <p:cNvPr id="5" name="Freeform 6">
            <a:extLst>
              <a:ext uri="{FF2B5EF4-FFF2-40B4-BE49-F238E27FC236}">
                <a16:creationId xmlns="" xmlns:a16="http://schemas.microsoft.com/office/drawing/2014/main" id="{98234DB6-8E77-1B88-E853-FD773F25B945}"/>
              </a:ext>
            </a:extLst>
          </p:cNvPr>
          <p:cNvSpPr/>
          <p:nvPr/>
        </p:nvSpPr>
        <p:spPr>
          <a:xfrm rot="3855929" flipH="1">
            <a:off x="14036599" y="-1225058"/>
            <a:ext cx="4830788" cy="4650242"/>
          </a:xfrm>
          <a:custGeom>
            <a:avLst/>
            <a:gdLst/>
            <a:ahLst/>
            <a:cxnLst/>
            <a:rect l="l" t="t" r="r" b="b"/>
            <a:pathLst>
              <a:path w="6116432" h="6297485">
                <a:moveTo>
                  <a:pt x="6116433" y="0"/>
                </a:moveTo>
                <a:lnTo>
                  <a:pt x="0" y="0"/>
                </a:lnTo>
                <a:lnTo>
                  <a:pt x="0" y="6297486"/>
                </a:lnTo>
                <a:lnTo>
                  <a:pt x="6116433" y="6297486"/>
                </a:lnTo>
                <a:lnTo>
                  <a:pt x="611643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902718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4495A0C-8A3A-AF34-CF79-C27C16C086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3DB976DA-17CC-B5DC-CE92-3064F090A309}"/>
              </a:ext>
            </a:extLst>
          </p:cNvPr>
          <p:cNvGrpSpPr/>
          <p:nvPr/>
        </p:nvGrpSpPr>
        <p:grpSpPr>
          <a:xfrm>
            <a:off x="0" y="0"/>
            <a:ext cx="18288000" cy="2857500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" name="Freeform 3">
              <a:extLst>
                <a:ext uri="{FF2B5EF4-FFF2-40B4-BE49-F238E27FC236}">
                  <a16:creationId xmlns="" xmlns:a16="http://schemas.microsoft.com/office/drawing/2014/main" id="{6A646389-8742-C1EA-7900-C075661C6EDF}"/>
                </a:ext>
              </a:extLst>
            </p:cNvPr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4" name="TextBox 4">
              <a:extLst>
                <a:ext uri="{FF2B5EF4-FFF2-40B4-BE49-F238E27FC236}">
                  <a16:creationId xmlns="" xmlns:a16="http://schemas.microsoft.com/office/drawing/2014/main" id="{FB6FF937-E4CC-6041-6DEC-D70BC24DEF19}"/>
                </a:ext>
              </a:extLst>
            </p:cNvPr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="" xmlns:a16="http://schemas.microsoft.com/office/drawing/2014/main" id="{CF5D5C55-3335-0205-51B4-57392530DC84}"/>
              </a:ext>
            </a:extLst>
          </p:cNvPr>
          <p:cNvSpPr txBox="1"/>
          <p:nvPr/>
        </p:nvSpPr>
        <p:spPr>
          <a:xfrm>
            <a:off x="3357562" y="36497"/>
            <a:ext cx="14519169" cy="24486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9943"/>
              </a:lnSpc>
            </a:pPr>
            <a:r>
              <a:rPr lang="ru-RU" sz="6600" b="1" dirty="0">
                <a:latin typeface="Futura Bold"/>
                <a:ea typeface="Futura Bold"/>
                <a:cs typeface="Futura Bold"/>
                <a:sym typeface="Futura Bold"/>
              </a:rPr>
              <a:t>Значение взаимодействия с аудиторией в электронной среде</a:t>
            </a:r>
            <a:endParaRPr lang="en-US" sz="6600" b="1" dirty="0"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D361AD59-4CD7-41EA-B421-06F24020CF30}"/>
              </a:ext>
            </a:extLst>
          </p:cNvPr>
          <p:cNvSpPr txBox="1"/>
          <p:nvPr/>
        </p:nvSpPr>
        <p:spPr>
          <a:xfrm>
            <a:off x="7010400" y="4381500"/>
            <a:ext cx="10866331" cy="39631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ru-RU" sz="32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В отличие от традиционного одностороннего информирования, современная коммуникация превращается в живой диалог, где </a:t>
            </a:r>
            <a:r>
              <a:rPr lang="ru-RU" sz="32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бренд</a:t>
            </a:r>
            <a:r>
              <a:rPr lang="ru-RU" sz="32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 не только транслирует свои ценности и предложения, но и </a:t>
            </a:r>
            <a:r>
              <a:rPr lang="ru-RU" sz="32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активно слушает аудиторию, учитывая её ожидания и реакции. </a:t>
            </a:r>
          </a:p>
          <a:p>
            <a:pPr algn="r">
              <a:lnSpc>
                <a:spcPts val="2800"/>
              </a:lnSpc>
            </a:pPr>
            <a:endParaRPr lang="ru-RU" sz="3200" b="1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 algn="r">
              <a:lnSpc>
                <a:spcPts val="2800"/>
              </a:lnSpc>
            </a:pPr>
            <a:r>
              <a:rPr lang="ru-RU" sz="32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Двусторонняя коммуникация реализуется посредством </a:t>
            </a:r>
            <a:r>
              <a:rPr lang="ru-RU" sz="32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интерактивных форматов: опросов, игр, тестов и иных вовлекающих механик, </a:t>
            </a:r>
            <a:r>
              <a:rPr lang="ru-RU" sz="32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которые усиливают эмоциональную связь и создают позитивный пользовательский опыт</a:t>
            </a:r>
            <a:r>
              <a:rPr lang="ru-RU" sz="20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. </a:t>
            </a:r>
            <a:endParaRPr lang="en-US" sz="2000" b="1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16386" name="Picture 2" descr="Премиальные бренды: чем отличаются и как создаются?">
            <a:extLst>
              <a:ext uri="{FF2B5EF4-FFF2-40B4-BE49-F238E27FC236}">
                <a16:creationId xmlns="" xmlns:a16="http://schemas.microsoft.com/office/drawing/2014/main" id="{41E2F42A-3363-7E2F-E3F1-A2827C7FD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3717713"/>
            <a:ext cx="6705600" cy="453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8">
            <a:extLst>
              <a:ext uri="{FF2B5EF4-FFF2-40B4-BE49-F238E27FC236}">
                <a16:creationId xmlns="" xmlns:a16="http://schemas.microsoft.com/office/drawing/2014/main" id="{7A232F30-374E-5B57-14C8-34E410BB451E}"/>
              </a:ext>
            </a:extLst>
          </p:cNvPr>
          <p:cNvSpPr/>
          <p:nvPr/>
        </p:nvSpPr>
        <p:spPr>
          <a:xfrm>
            <a:off x="0" y="-334165"/>
            <a:ext cx="3809145" cy="4250092"/>
          </a:xfrm>
          <a:custGeom>
            <a:avLst/>
            <a:gdLst/>
            <a:ahLst/>
            <a:cxnLst/>
            <a:rect l="l" t="t" r="r" b="b"/>
            <a:pathLst>
              <a:path w="3809145" h="4250092">
                <a:moveTo>
                  <a:pt x="0" y="0"/>
                </a:moveTo>
                <a:lnTo>
                  <a:pt x="3809145" y="0"/>
                </a:lnTo>
                <a:lnTo>
                  <a:pt x="3809145" y="4250092"/>
                </a:lnTo>
                <a:lnTo>
                  <a:pt x="0" y="42500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079554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48247BC-3305-6CD7-BC09-C845A377C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456DF95D-0463-0CCC-3942-AD960FE764A0}"/>
              </a:ext>
            </a:extLst>
          </p:cNvPr>
          <p:cNvGrpSpPr/>
          <p:nvPr/>
        </p:nvGrpSpPr>
        <p:grpSpPr>
          <a:xfrm>
            <a:off x="-228600" y="0"/>
            <a:ext cx="18745200" cy="2857500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" name="Freeform 3">
              <a:extLst>
                <a:ext uri="{FF2B5EF4-FFF2-40B4-BE49-F238E27FC236}">
                  <a16:creationId xmlns="" xmlns:a16="http://schemas.microsoft.com/office/drawing/2014/main" id="{565172E3-74EB-C71E-3F72-AA76E235B62B}"/>
                </a:ext>
              </a:extLst>
            </p:cNvPr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4" name="TextBox 4">
              <a:extLst>
                <a:ext uri="{FF2B5EF4-FFF2-40B4-BE49-F238E27FC236}">
                  <a16:creationId xmlns="" xmlns:a16="http://schemas.microsoft.com/office/drawing/2014/main" id="{C9FB7609-BCE0-0A62-1F4E-7B6ABED61D5D}"/>
                </a:ext>
              </a:extLst>
            </p:cNvPr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="" xmlns:a16="http://schemas.microsoft.com/office/drawing/2014/main" id="{1830F26B-641F-D309-DCCD-A5AB3CD722E6}"/>
              </a:ext>
            </a:extLst>
          </p:cNvPr>
          <p:cNvSpPr txBox="1"/>
          <p:nvPr/>
        </p:nvSpPr>
        <p:spPr>
          <a:xfrm>
            <a:off x="3357562" y="36497"/>
            <a:ext cx="14519169" cy="24486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9943"/>
              </a:lnSpc>
            </a:pPr>
            <a:r>
              <a:rPr lang="ru-RU" sz="6600" b="1" dirty="0">
                <a:latin typeface="Futura Bold"/>
                <a:ea typeface="Futura Bold"/>
                <a:cs typeface="Futura Bold"/>
                <a:sym typeface="Futura Bold"/>
              </a:rPr>
              <a:t>Значение взаимодействия с аудиторией в электронной среде</a:t>
            </a:r>
            <a:endParaRPr lang="en-US" sz="6600" b="1" dirty="0"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663B60A3-1CAA-5570-8002-99F391F1CA7A}"/>
              </a:ext>
            </a:extLst>
          </p:cNvPr>
          <p:cNvSpPr txBox="1"/>
          <p:nvPr/>
        </p:nvSpPr>
        <p:spPr>
          <a:xfrm>
            <a:off x="7086601" y="3480309"/>
            <a:ext cx="10790130" cy="2513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Для системного управления этими процессами необходимы четко сформулированные </a:t>
            </a:r>
            <a:r>
              <a:rPr lang="ru-RU" sz="28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цели </a:t>
            </a:r>
            <a:r>
              <a:rPr lang="ru-RU" sz="2800" b="1" dirty="0" err="1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digital</a:t>
            </a:r>
            <a:r>
              <a:rPr lang="ru-RU" sz="28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-стратегии</a:t>
            </a: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, которые отвечают принципам </a:t>
            </a:r>
            <a:r>
              <a:rPr lang="ru-RU" sz="28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SMART — конкретность, измеримость, достижимость, релевантность и временные рамки. </a:t>
            </a: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Такой подход позволяет регулярно анализировать эффективность коммуникаций и корректировать действия, адаптируясь к динамике рынка и изменениям в поведении аудитории</a:t>
            </a:r>
            <a:r>
              <a:rPr lang="ru-RU" sz="28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.</a:t>
            </a:r>
            <a:endParaRPr lang="en-US" sz="2800" b="1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17410" name="Picture 2" descr="Разработка digital-стратегии компании: про этапы, примеры и важность для  бизнеса">
            <a:extLst>
              <a:ext uri="{FF2B5EF4-FFF2-40B4-BE49-F238E27FC236}">
                <a16:creationId xmlns="" xmlns:a16="http://schemas.microsoft.com/office/drawing/2014/main" id="{4B43B9F4-2A01-6D13-FB6A-5889105E8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65" y="2856963"/>
            <a:ext cx="6680379" cy="405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Разработка Digital стратегии компании: основные этапы">
            <a:extLst>
              <a:ext uri="{FF2B5EF4-FFF2-40B4-BE49-F238E27FC236}">
                <a16:creationId xmlns="" xmlns:a16="http://schemas.microsoft.com/office/drawing/2014/main" id="{39A7D8F8-9659-74CA-4415-CAB537244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24" y="6591300"/>
            <a:ext cx="6690038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8">
            <a:extLst>
              <a:ext uri="{FF2B5EF4-FFF2-40B4-BE49-F238E27FC236}">
                <a16:creationId xmlns="" xmlns:a16="http://schemas.microsoft.com/office/drawing/2014/main" id="{23748F60-07D6-B5BC-8A11-CA152B51DA9C}"/>
              </a:ext>
            </a:extLst>
          </p:cNvPr>
          <p:cNvSpPr/>
          <p:nvPr/>
        </p:nvSpPr>
        <p:spPr>
          <a:xfrm>
            <a:off x="14249400" y="6591300"/>
            <a:ext cx="3809145" cy="4250092"/>
          </a:xfrm>
          <a:custGeom>
            <a:avLst/>
            <a:gdLst/>
            <a:ahLst/>
            <a:cxnLst/>
            <a:rect l="l" t="t" r="r" b="b"/>
            <a:pathLst>
              <a:path w="3809145" h="4250092">
                <a:moveTo>
                  <a:pt x="0" y="0"/>
                </a:moveTo>
                <a:lnTo>
                  <a:pt x="3809145" y="0"/>
                </a:lnTo>
                <a:lnTo>
                  <a:pt x="3809145" y="4250092"/>
                </a:lnTo>
                <a:lnTo>
                  <a:pt x="0" y="42500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904031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A63AA1D-7A0F-D57F-2232-712D422CC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1DB2EEA7-C0F5-26BD-F4FA-E3D6189E9278}"/>
              </a:ext>
            </a:extLst>
          </p:cNvPr>
          <p:cNvGrpSpPr/>
          <p:nvPr/>
        </p:nvGrpSpPr>
        <p:grpSpPr>
          <a:xfrm>
            <a:off x="0" y="0"/>
            <a:ext cx="18288000" cy="3829520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" name="Freeform 3">
              <a:extLst>
                <a:ext uri="{FF2B5EF4-FFF2-40B4-BE49-F238E27FC236}">
                  <a16:creationId xmlns="" xmlns:a16="http://schemas.microsoft.com/office/drawing/2014/main" id="{C1E3E2BB-A9C9-0CE3-1B98-CE57061A1202}"/>
                </a:ext>
              </a:extLst>
            </p:cNvPr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4" name="TextBox 4">
              <a:extLst>
                <a:ext uri="{FF2B5EF4-FFF2-40B4-BE49-F238E27FC236}">
                  <a16:creationId xmlns="" xmlns:a16="http://schemas.microsoft.com/office/drawing/2014/main" id="{D93CD0C3-288B-7E99-C062-861660848E16}"/>
                </a:ext>
              </a:extLst>
            </p:cNvPr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="" xmlns:a16="http://schemas.microsoft.com/office/drawing/2014/main" id="{282EC7B0-674E-3BE7-3861-5F3885874693}"/>
              </a:ext>
            </a:extLst>
          </p:cNvPr>
          <p:cNvSpPr txBox="1"/>
          <p:nvPr/>
        </p:nvSpPr>
        <p:spPr>
          <a:xfrm>
            <a:off x="328411" y="0"/>
            <a:ext cx="11125200" cy="36993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943"/>
              </a:lnSpc>
            </a:pPr>
            <a:r>
              <a:rPr lang="ru-RU" sz="6600" b="1" dirty="0">
                <a:latin typeface="Futura Bold"/>
                <a:ea typeface="Futura Bold"/>
                <a:cs typeface="Futura Bold"/>
                <a:sym typeface="Futura Bold"/>
              </a:rPr>
              <a:t>Будущие перспективы развития электронного брендинга</a:t>
            </a:r>
            <a:endParaRPr lang="en-US" sz="6600" b="1" dirty="0"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FBE8B07B-C010-FE09-F9D8-6B602C85EA23}"/>
              </a:ext>
            </a:extLst>
          </p:cNvPr>
          <p:cNvSpPr txBox="1"/>
          <p:nvPr/>
        </p:nvSpPr>
        <p:spPr>
          <a:xfrm>
            <a:off x="2438930" y="4277919"/>
            <a:ext cx="8686270" cy="32316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ru-RU" sz="20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Одним из центральных факторов развития электронного брендинга становится </a:t>
            </a:r>
            <a:r>
              <a:rPr lang="ru-RU" sz="20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растущая потребность в локализации и аутентичности. </a:t>
            </a:r>
            <a:r>
              <a:rPr lang="ru-RU" sz="20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Потребители будущего требуют не только качественного продукта, но и искренних, релевантных сообщений, отражающих местные ценности, язык и социальные особенности. Это обусловлено усилением тренда отказа от глобальных универсальных решений в пользу локального контента и прозрачного, честного диалога с аудиторией. </a:t>
            </a:r>
          </a:p>
          <a:p>
            <a:pPr algn="l">
              <a:lnSpc>
                <a:spcPts val="2800"/>
              </a:lnSpc>
            </a:pPr>
            <a:endParaRPr lang="ru-RU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 algn="l">
              <a:lnSpc>
                <a:spcPts val="2800"/>
              </a:lnSpc>
            </a:pPr>
            <a:endParaRPr lang="ru-RU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DB18E76-D2D8-5DF4-C57F-49404ACF6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544" y="4126974"/>
            <a:ext cx="7143750" cy="71437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C3DE13FA-4603-ED0E-06AC-CA58269EC9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1419" y="2628900"/>
            <a:ext cx="7143750" cy="714375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B6FEFA34-201C-514C-FE23-4C6E5940D2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5334" y="-152602"/>
            <a:ext cx="5791200" cy="400454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26938380-CFDD-9298-FB6F-5BB94FFF03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685" y="3390900"/>
            <a:ext cx="4857750" cy="7286625"/>
          </a:xfrm>
          <a:prstGeom prst="rect">
            <a:avLst/>
          </a:prstGeom>
        </p:spPr>
      </p:pic>
      <p:sp>
        <p:nvSpPr>
          <p:cNvPr id="5" name="Freeform 3">
            <a:extLst>
              <a:ext uri="{FF2B5EF4-FFF2-40B4-BE49-F238E27FC236}">
                <a16:creationId xmlns="" xmlns:a16="http://schemas.microsoft.com/office/drawing/2014/main" id="{F4320D82-EF7D-C6F3-3BB7-91407A75FCB6}"/>
              </a:ext>
            </a:extLst>
          </p:cNvPr>
          <p:cNvSpPr/>
          <p:nvPr/>
        </p:nvSpPr>
        <p:spPr>
          <a:xfrm>
            <a:off x="13536495" y="7428055"/>
            <a:ext cx="3428878" cy="2643706"/>
          </a:xfrm>
          <a:custGeom>
            <a:avLst/>
            <a:gdLst/>
            <a:ahLst/>
            <a:cxnLst/>
            <a:rect l="l" t="t" r="r" b="b"/>
            <a:pathLst>
              <a:path w="4926368" h="3682460">
                <a:moveTo>
                  <a:pt x="0" y="0"/>
                </a:moveTo>
                <a:lnTo>
                  <a:pt x="4926367" y="0"/>
                </a:lnTo>
                <a:lnTo>
                  <a:pt x="4926367" y="3682459"/>
                </a:lnTo>
                <a:lnTo>
                  <a:pt x="0" y="368245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2189768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5F350C9-88A6-909F-40D8-5BA74257B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7B3A08B0-2FA2-304E-1967-DE72807D41D2}"/>
              </a:ext>
            </a:extLst>
          </p:cNvPr>
          <p:cNvGrpSpPr/>
          <p:nvPr/>
        </p:nvGrpSpPr>
        <p:grpSpPr>
          <a:xfrm>
            <a:off x="0" y="0"/>
            <a:ext cx="18288000" cy="2857500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" name="Freeform 3">
              <a:extLst>
                <a:ext uri="{FF2B5EF4-FFF2-40B4-BE49-F238E27FC236}">
                  <a16:creationId xmlns="" xmlns:a16="http://schemas.microsoft.com/office/drawing/2014/main" id="{AE7B457C-77C1-D0DD-D5CF-2EC80199FD5D}"/>
                </a:ext>
              </a:extLst>
            </p:cNvPr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4" name="TextBox 4">
              <a:extLst>
                <a:ext uri="{FF2B5EF4-FFF2-40B4-BE49-F238E27FC236}">
                  <a16:creationId xmlns="" xmlns:a16="http://schemas.microsoft.com/office/drawing/2014/main" id="{70BE0C00-E92E-C08C-75E3-68C54C6FE2BF}"/>
                </a:ext>
              </a:extLst>
            </p:cNvPr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="" xmlns:a16="http://schemas.microsoft.com/office/drawing/2014/main" id="{5C5E754C-0E4E-1783-65D3-9D641A258614}"/>
              </a:ext>
            </a:extLst>
          </p:cNvPr>
          <p:cNvSpPr txBox="1"/>
          <p:nvPr/>
        </p:nvSpPr>
        <p:spPr>
          <a:xfrm>
            <a:off x="3357562" y="36497"/>
            <a:ext cx="14519169" cy="3639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9943"/>
              </a:lnSpc>
            </a:pPr>
            <a:r>
              <a:rPr lang="ru-RU" sz="6600" b="1" dirty="0">
                <a:latin typeface="Futura Bold"/>
                <a:ea typeface="Futura Bold"/>
                <a:cs typeface="Futura Bold"/>
                <a:sym typeface="Futura Bold"/>
              </a:rPr>
              <a:t>Будущие перспективы развития электронного брендинга</a:t>
            </a:r>
            <a:endParaRPr lang="en-US" sz="6600" b="1" dirty="0">
              <a:latin typeface="Futura Bold"/>
              <a:ea typeface="Futura Bold"/>
              <a:cs typeface="Futura Bold"/>
              <a:sym typeface="Futura Bold"/>
            </a:endParaRPr>
          </a:p>
          <a:p>
            <a:pPr algn="r">
              <a:lnSpc>
                <a:spcPts val="9943"/>
              </a:lnSpc>
            </a:pPr>
            <a:endParaRPr lang="en-US" sz="6600" b="1" dirty="0">
              <a:solidFill>
                <a:schemeClr val="bg1"/>
              </a:solidFill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5FC18F0A-F91F-5544-5075-D61FB3E75599}"/>
              </a:ext>
            </a:extLst>
          </p:cNvPr>
          <p:cNvSpPr txBox="1"/>
          <p:nvPr/>
        </p:nvSpPr>
        <p:spPr>
          <a:xfrm>
            <a:off x="8727765" y="3540336"/>
            <a:ext cx="9148966" cy="39497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ru-RU" sz="28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Поколения Z и Альфа предъявляют высокие требования к прозрачности и смыслам бренда</a:t>
            </a: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, что формирует новые условия для маркетинговых и продуктовых разработок. Ценности выходят на первый план, а бизнесу необходимо выстраивать не просто коммуникацию, а эмоциональные и смысловые связи с потребителем, оставаясь при этом открытым и ответственным. В этом смысле </a:t>
            </a:r>
            <a:r>
              <a:rPr lang="ru-RU" sz="28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электронный брендинг превращается в инструмент, позволяющий создавать долгосрочные отношения, основанные на доверии и соучастии</a:t>
            </a:r>
            <a:r>
              <a:rPr lang="ru-RU" sz="20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.</a:t>
            </a:r>
            <a:endParaRPr lang="en-US" sz="2000" b="1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8934788-842E-61D5-6266-C962B965C7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701" y="3734921"/>
            <a:ext cx="6257925" cy="441735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ED76503D-B4A8-5941-1BEE-AF6885115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477" y="3965002"/>
            <a:ext cx="6257925" cy="4417359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FCC4177E-3FFD-F5B0-4C72-1A610D4442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286500"/>
            <a:ext cx="5514974" cy="34683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C587CED3-D6DE-94F3-B644-C79A57B05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5600700"/>
            <a:ext cx="6257925" cy="4417359"/>
          </a:xfrm>
          <a:prstGeom prst="rect">
            <a:avLst/>
          </a:prstGeom>
        </p:spPr>
      </p:pic>
      <p:sp>
        <p:nvSpPr>
          <p:cNvPr id="6" name="Freeform 3">
            <a:extLst>
              <a:ext uri="{FF2B5EF4-FFF2-40B4-BE49-F238E27FC236}">
                <a16:creationId xmlns="" xmlns:a16="http://schemas.microsoft.com/office/drawing/2014/main" id="{2BB06E77-5B6A-55BB-587B-945AE14872E7}"/>
              </a:ext>
            </a:extLst>
          </p:cNvPr>
          <p:cNvSpPr/>
          <p:nvPr/>
        </p:nvSpPr>
        <p:spPr>
          <a:xfrm>
            <a:off x="-568360" y="-658176"/>
            <a:ext cx="5352127" cy="4656350"/>
          </a:xfrm>
          <a:custGeom>
            <a:avLst/>
            <a:gdLst/>
            <a:ahLst/>
            <a:cxnLst/>
            <a:rect l="l" t="t" r="r" b="b"/>
            <a:pathLst>
              <a:path w="5352127" h="4656350">
                <a:moveTo>
                  <a:pt x="0" y="0"/>
                </a:moveTo>
                <a:lnTo>
                  <a:pt x="5352127" y="0"/>
                </a:lnTo>
                <a:lnTo>
                  <a:pt x="5352127" y="4656350"/>
                </a:lnTo>
                <a:lnTo>
                  <a:pt x="0" y="46563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784128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733DC42-D1CA-6EE9-0F02-6FD806187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2874E6B6-A339-1212-65C8-86405D07CCE4}"/>
              </a:ext>
            </a:extLst>
          </p:cNvPr>
          <p:cNvGrpSpPr/>
          <p:nvPr/>
        </p:nvGrpSpPr>
        <p:grpSpPr>
          <a:xfrm>
            <a:off x="0" y="0"/>
            <a:ext cx="18288000" cy="3829520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" name="Freeform 3">
              <a:extLst>
                <a:ext uri="{FF2B5EF4-FFF2-40B4-BE49-F238E27FC236}">
                  <a16:creationId xmlns="" xmlns:a16="http://schemas.microsoft.com/office/drawing/2014/main" id="{B056DDA8-3161-CE2B-49CC-998EBF574E6B}"/>
                </a:ext>
              </a:extLst>
            </p:cNvPr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4" name="TextBox 4">
              <a:extLst>
                <a:ext uri="{FF2B5EF4-FFF2-40B4-BE49-F238E27FC236}">
                  <a16:creationId xmlns="" xmlns:a16="http://schemas.microsoft.com/office/drawing/2014/main" id="{AAC6F16B-299B-7451-BA92-D7A4E9F7167B}"/>
                </a:ext>
              </a:extLst>
            </p:cNvPr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="" xmlns:a16="http://schemas.microsoft.com/office/drawing/2014/main" id="{2D23E39A-0A1D-67B6-32C3-22B69538C0C0}"/>
              </a:ext>
            </a:extLst>
          </p:cNvPr>
          <p:cNvSpPr txBox="1"/>
          <p:nvPr/>
        </p:nvSpPr>
        <p:spPr>
          <a:xfrm>
            <a:off x="328411" y="0"/>
            <a:ext cx="11125200" cy="36993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943"/>
              </a:lnSpc>
            </a:pPr>
            <a:r>
              <a:rPr lang="ru-RU" sz="6600" b="1" dirty="0">
                <a:latin typeface="Futura Bold"/>
                <a:ea typeface="Futura Bold"/>
                <a:cs typeface="Futura Bold"/>
                <a:sym typeface="Futura Bold"/>
              </a:rPr>
              <a:t>Будущие перспективы развития электронного брендинга</a:t>
            </a:r>
            <a:endParaRPr lang="en-US" sz="6600" b="1" dirty="0"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C9D5EBC6-3151-55BE-ADF0-628CFA7B192E}"/>
              </a:ext>
            </a:extLst>
          </p:cNvPr>
          <p:cNvSpPr txBox="1"/>
          <p:nvPr/>
        </p:nvSpPr>
        <p:spPr>
          <a:xfrm>
            <a:off x="328411" y="4279576"/>
            <a:ext cx="6353577" cy="5027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Кроме того, визуальная система брендов в ближайшие годы будет требовать </a:t>
            </a:r>
            <a:r>
              <a:rPr lang="ru-RU" sz="2800" dirty="0" err="1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сверхгибкости</a:t>
            </a: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 и масштабируемости. </a:t>
            </a:r>
            <a:r>
              <a:rPr lang="ru-RU" sz="28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Логотипы и фирменный стиль перестанут быть фиксированными и неизменными элементами, а станут адаптивными </a:t>
            </a: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— способными менять форму, цвет и оформление в зависимости от контекста, точки взаимодействия и целевой аудитории. </a:t>
            </a:r>
          </a:p>
          <a:p>
            <a:pPr algn="l">
              <a:lnSpc>
                <a:spcPts val="2800"/>
              </a:lnSpc>
            </a:pPr>
            <a:endParaRPr lang="ru-RU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 algn="l">
              <a:lnSpc>
                <a:spcPts val="2800"/>
              </a:lnSpc>
            </a:pPr>
            <a:endParaRPr lang="ru-RU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 algn="l">
              <a:lnSpc>
                <a:spcPts val="2800"/>
              </a:lnSpc>
            </a:pPr>
            <a:endParaRPr lang="ru-RU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14344" name="Picture 8" descr="Статьи - Айдентика, фирменный стиль, бренд и другие понятия">
            <a:extLst>
              <a:ext uri="{FF2B5EF4-FFF2-40B4-BE49-F238E27FC236}">
                <a16:creationId xmlns="" xmlns:a16="http://schemas.microsoft.com/office/drawing/2014/main" id="{02C660A6-5A9C-450D-532A-CC6883C8E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937208"/>
            <a:ext cx="6248400" cy="568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EB93551-81E7-6700-FC98-22A87F0A41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599" y="3829520"/>
            <a:ext cx="5527641" cy="4648200"/>
          </a:xfrm>
          <a:prstGeom prst="rect">
            <a:avLst/>
          </a:prstGeom>
        </p:spPr>
      </p:pic>
      <p:sp>
        <p:nvSpPr>
          <p:cNvPr id="7" name="Freeform 3">
            <a:extLst>
              <a:ext uri="{FF2B5EF4-FFF2-40B4-BE49-F238E27FC236}">
                <a16:creationId xmlns="" xmlns:a16="http://schemas.microsoft.com/office/drawing/2014/main" id="{CEDE0D39-E747-3156-8192-35ECE8C9752C}"/>
              </a:ext>
            </a:extLst>
          </p:cNvPr>
          <p:cNvSpPr/>
          <p:nvPr/>
        </p:nvSpPr>
        <p:spPr>
          <a:xfrm>
            <a:off x="13677004" y="-862379"/>
            <a:ext cx="5352127" cy="4656350"/>
          </a:xfrm>
          <a:custGeom>
            <a:avLst/>
            <a:gdLst/>
            <a:ahLst/>
            <a:cxnLst/>
            <a:rect l="l" t="t" r="r" b="b"/>
            <a:pathLst>
              <a:path w="5352127" h="4656350">
                <a:moveTo>
                  <a:pt x="0" y="0"/>
                </a:moveTo>
                <a:lnTo>
                  <a:pt x="5352127" y="0"/>
                </a:lnTo>
                <a:lnTo>
                  <a:pt x="5352127" y="4656350"/>
                </a:lnTo>
                <a:lnTo>
                  <a:pt x="0" y="46563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047988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5633564" y="13206"/>
            <a:ext cx="12654436" cy="5223789"/>
          </a:xfrm>
          <a:custGeom>
            <a:avLst/>
            <a:gdLst/>
            <a:ahLst/>
            <a:cxnLst/>
            <a:rect l="l" t="t" r="r" b="b"/>
            <a:pathLst>
              <a:path w="12847223" h="5152225">
                <a:moveTo>
                  <a:pt x="0" y="0"/>
                </a:moveTo>
                <a:lnTo>
                  <a:pt x="12847223" y="0"/>
                </a:lnTo>
                <a:lnTo>
                  <a:pt x="12847223" y="5152225"/>
                </a:lnTo>
                <a:lnTo>
                  <a:pt x="0" y="51522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968" t="-38353" b="-98082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924800" y="2400300"/>
            <a:ext cx="8071964" cy="2539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943"/>
              </a:lnSpc>
            </a:pPr>
            <a:r>
              <a:rPr lang="ru-RU" sz="8799" b="1" dirty="0">
                <a:solidFill>
                  <a:srgbClr val="FFFFFF"/>
                </a:solidFill>
                <a:latin typeface="Futura Bold"/>
                <a:ea typeface="Futura Bold"/>
                <a:cs typeface="Futura Bold"/>
                <a:sym typeface="Futura Bold"/>
              </a:rPr>
              <a:t>Электронный брендинг - это</a:t>
            </a:r>
            <a:endParaRPr lang="en-US" sz="8799" b="1" dirty="0">
              <a:solidFill>
                <a:srgbClr val="FFFFFF"/>
              </a:solidFill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220200" y="5753100"/>
            <a:ext cx="8541690" cy="2513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ru-RU" sz="3600" dirty="0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комплекс мер по созданию, продвижению и укреплению имиджа компании в интернете, направленный на повышение узнаваемости, формирование эмоциональной связи с аудиторией и создание доверия к бренду</a:t>
            </a:r>
            <a:r>
              <a:rPr lang="ru-RU" sz="2000" dirty="0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. </a:t>
            </a:r>
            <a:endParaRPr lang="en-US" sz="2000" dirty="0">
              <a:solidFill>
                <a:srgbClr val="FFFFFF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grpSp>
        <p:nvGrpSpPr>
          <p:cNvPr id="11" name="Group 4">
            <a:extLst>
              <a:ext uri="{FF2B5EF4-FFF2-40B4-BE49-F238E27FC236}">
                <a16:creationId xmlns="" xmlns:a16="http://schemas.microsoft.com/office/drawing/2014/main" id="{FDF41B75-0D25-5261-AAE7-1F24BC16C60D}"/>
              </a:ext>
            </a:extLst>
          </p:cNvPr>
          <p:cNvGrpSpPr/>
          <p:nvPr/>
        </p:nvGrpSpPr>
        <p:grpSpPr>
          <a:xfrm>
            <a:off x="0" y="20804"/>
            <a:ext cx="5633564" cy="5216191"/>
            <a:chOff x="0" y="0"/>
            <a:chExt cx="6707677" cy="6954921"/>
          </a:xfrm>
        </p:grpSpPr>
        <p:pic>
          <p:nvPicPr>
            <p:cNvPr id="12" name="Picture 5">
              <a:extLst>
                <a:ext uri="{FF2B5EF4-FFF2-40B4-BE49-F238E27FC236}">
                  <a16:creationId xmlns="" xmlns:a16="http://schemas.microsoft.com/office/drawing/2014/main" id="{A72735C4-9F44-5885-4F6A-ECB8352DD6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1066" r="21066"/>
            <a:stretch>
              <a:fillRect/>
            </a:stretch>
          </p:blipFill>
          <p:spPr>
            <a:xfrm>
              <a:off x="0" y="0"/>
              <a:ext cx="6707677" cy="6954921"/>
            </a:xfrm>
            <a:prstGeom prst="rect">
              <a:avLst/>
            </a:prstGeom>
          </p:spPr>
        </p:pic>
      </p:grpSp>
      <p:pic>
        <p:nvPicPr>
          <p:cNvPr id="1036" name="Picture 12" descr="Лучшие бренды одежды в мире - ТОП 100 - Информационное Агентство 365 дней">
            <a:extLst>
              <a:ext uri="{FF2B5EF4-FFF2-40B4-BE49-F238E27FC236}">
                <a16:creationId xmlns="" xmlns:a16="http://schemas.microsoft.com/office/drawing/2014/main" id="{8E26F8CD-87AE-1B84-348C-51A1D640F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5500"/>
            <a:ext cx="5633564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reeform 4">
            <a:extLst>
              <a:ext uri="{FF2B5EF4-FFF2-40B4-BE49-F238E27FC236}">
                <a16:creationId xmlns="" xmlns:a16="http://schemas.microsoft.com/office/drawing/2014/main" id="{E2515BFC-3D8A-BA4D-64B4-4CA9C7606EF4}"/>
              </a:ext>
            </a:extLst>
          </p:cNvPr>
          <p:cNvSpPr/>
          <p:nvPr/>
        </p:nvSpPr>
        <p:spPr>
          <a:xfrm>
            <a:off x="14041519" y="-741144"/>
            <a:ext cx="6201727" cy="4945877"/>
          </a:xfrm>
          <a:custGeom>
            <a:avLst/>
            <a:gdLst/>
            <a:ahLst/>
            <a:cxnLst/>
            <a:rect l="l" t="t" r="r" b="b"/>
            <a:pathLst>
              <a:path w="6201727" h="4945877">
                <a:moveTo>
                  <a:pt x="0" y="0"/>
                </a:moveTo>
                <a:lnTo>
                  <a:pt x="6201727" y="0"/>
                </a:lnTo>
                <a:lnTo>
                  <a:pt x="6201727" y="4945877"/>
                </a:lnTo>
                <a:lnTo>
                  <a:pt x="0" y="494587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C66486C-68B4-4B07-0B9C-0884523D8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F72FFD07-3D23-A419-6BE2-570E5A610EDE}"/>
              </a:ext>
            </a:extLst>
          </p:cNvPr>
          <p:cNvGrpSpPr/>
          <p:nvPr/>
        </p:nvGrpSpPr>
        <p:grpSpPr>
          <a:xfrm>
            <a:off x="-76200" y="0"/>
            <a:ext cx="18364199" cy="2816782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" name="Freeform 3">
              <a:extLst>
                <a:ext uri="{FF2B5EF4-FFF2-40B4-BE49-F238E27FC236}">
                  <a16:creationId xmlns="" xmlns:a16="http://schemas.microsoft.com/office/drawing/2014/main" id="{8F40656A-C002-0811-CCE9-84A353A92503}"/>
                </a:ext>
              </a:extLst>
            </p:cNvPr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4" name="TextBox 4">
              <a:extLst>
                <a:ext uri="{FF2B5EF4-FFF2-40B4-BE49-F238E27FC236}">
                  <a16:creationId xmlns="" xmlns:a16="http://schemas.microsoft.com/office/drawing/2014/main" id="{F07C516F-55A9-3AB9-EE4E-B1DE3155A072}"/>
                </a:ext>
              </a:extLst>
            </p:cNvPr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="" xmlns:a16="http://schemas.microsoft.com/office/drawing/2014/main" id="{80E7C9B1-C14F-9210-AFEE-CEDE23EACD97}"/>
              </a:ext>
            </a:extLst>
          </p:cNvPr>
          <p:cNvSpPr txBox="1"/>
          <p:nvPr/>
        </p:nvSpPr>
        <p:spPr>
          <a:xfrm>
            <a:off x="3515607" y="-9141"/>
            <a:ext cx="14519169" cy="24738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9943"/>
              </a:lnSpc>
            </a:pPr>
            <a:r>
              <a:rPr lang="ru-RU" sz="6600" b="1" dirty="0">
                <a:latin typeface="Futura Bold"/>
                <a:ea typeface="Futura Bold"/>
                <a:cs typeface="Futura Bold"/>
                <a:sym typeface="Futura Bold"/>
              </a:rPr>
              <a:t>Будущие перспективы развития электронного брендинга</a:t>
            </a:r>
            <a:endParaRPr lang="en-US" sz="6600" b="1" dirty="0"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D0E29E10-82B8-58EC-E71E-F97028C3B53B}"/>
              </a:ext>
            </a:extLst>
          </p:cNvPr>
          <p:cNvSpPr txBox="1"/>
          <p:nvPr/>
        </p:nvSpPr>
        <p:spPr>
          <a:xfrm>
            <a:off x="8458200" y="4931947"/>
            <a:ext cx="9448800" cy="25135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Ключевым станет и баланс между инновациями и этикой. </a:t>
            </a:r>
            <a:r>
              <a:rPr lang="ru-RU" sz="28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Внедрение искусственного интеллекта будет способствовать усилению креативности и эффективности,</a:t>
            </a: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 но при этом потребует новых стандартов и регуляций, обеспечивающих сохранение доверия потребителей</a:t>
            </a:r>
            <a:r>
              <a:rPr lang="ru-RU" sz="20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.</a:t>
            </a:r>
          </a:p>
          <a:p>
            <a:pPr algn="r">
              <a:lnSpc>
                <a:spcPts val="2800"/>
              </a:lnSpc>
            </a:pPr>
            <a:r>
              <a:rPr lang="ru-RU" sz="20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.</a:t>
            </a:r>
            <a:endParaRPr lang="en-US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523CB5A-A441-78D5-C2EF-F31328648A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43" y="3712937"/>
            <a:ext cx="8270857" cy="5782634"/>
          </a:xfrm>
          <a:prstGeom prst="rect">
            <a:avLst/>
          </a:prstGeom>
        </p:spPr>
      </p:pic>
      <p:sp>
        <p:nvSpPr>
          <p:cNvPr id="5" name="Freeform 3">
            <a:extLst>
              <a:ext uri="{FF2B5EF4-FFF2-40B4-BE49-F238E27FC236}">
                <a16:creationId xmlns="" xmlns:a16="http://schemas.microsoft.com/office/drawing/2014/main" id="{04FDD2C6-E44A-AEA2-9D91-8F2EB4B797B2}"/>
              </a:ext>
            </a:extLst>
          </p:cNvPr>
          <p:cNvSpPr/>
          <p:nvPr/>
        </p:nvSpPr>
        <p:spPr>
          <a:xfrm>
            <a:off x="13348476" y="7061056"/>
            <a:ext cx="5352127" cy="4656350"/>
          </a:xfrm>
          <a:custGeom>
            <a:avLst/>
            <a:gdLst/>
            <a:ahLst/>
            <a:cxnLst/>
            <a:rect l="l" t="t" r="r" b="b"/>
            <a:pathLst>
              <a:path w="5352127" h="4656350">
                <a:moveTo>
                  <a:pt x="0" y="0"/>
                </a:moveTo>
                <a:lnTo>
                  <a:pt x="5352127" y="0"/>
                </a:lnTo>
                <a:lnTo>
                  <a:pt x="5352127" y="4656350"/>
                </a:lnTo>
                <a:lnTo>
                  <a:pt x="0" y="46563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7982171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07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419100"/>
            <a:ext cx="8071964" cy="2539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943"/>
              </a:lnSpc>
            </a:pPr>
            <a:r>
              <a:rPr lang="ru-RU" sz="8799" b="1" dirty="0">
                <a:solidFill>
                  <a:srgbClr val="FFFFFF"/>
                </a:solidFill>
                <a:latin typeface="Futura Bold"/>
                <a:ea typeface="Futura Bold"/>
                <a:cs typeface="Futura Bold"/>
                <a:sym typeface="Futura Bold"/>
              </a:rPr>
              <a:t>Заключение</a:t>
            </a:r>
          </a:p>
          <a:p>
            <a:pPr algn="l">
              <a:lnSpc>
                <a:spcPts val="9943"/>
              </a:lnSpc>
            </a:pPr>
            <a:endParaRPr lang="en-US" sz="8799" b="1" dirty="0">
              <a:solidFill>
                <a:srgbClr val="FFFFFF"/>
              </a:solidFill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3" name="AutoShape 3"/>
          <p:cNvSpPr/>
          <p:nvPr/>
        </p:nvSpPr>
        <p:spPr>
          <a:xfrm flipV="1">
            <a:off x="10820400" y="876300"/>
            <a:ext cx="0" cy="1171007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EDF5756-49E2-30F1-067E-F0F1EF506F9A}"/>
              </a:ext>
            </a:extLst>
          </p:cNvPr>
          <p:cNvSpPr txBox="1"/>
          <p:nvPr/>
        </p:nvSpPr>
        <p:spPr>
          <a:xfrm>
            <a:off x="8153400" y="603493"/>
            <a:ext cx="91440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Обобщая, современный электронный брендинг в </a:t>
            </a:r>
            <a:r>
              <a:rPr lang="ru-RU" sz="2400" dirty="0" smtClean="0">
                <a:solidFill>
                  <a:schemeClr val="bg1"/>
                </a:solidFill>
              </a:rPr>
              <a:t>2025-2026 </a:t>
            </a:r>
            <a:r>
              <a:rPr lang="ru-RU" sz="2400" dirty="0">
                <a:solidFill>
                  <a:schemeClr val="bg1"/>
                </a:solidFill>
              </a:rPr>
              <a:t>году представляет собой сложный и динамичный процесс, требующий от компаний инновационного мышления и фокусировки на потребителе. Его развитие способствует не только укреплению позиций на рынке, но и формированию новых стандартов взаимодействия в цифровом пространстве, что делает электронный брендинг жизненно важным элементом успешного бизнеса в современном мире.</a:t>
            </a:r>
          </a:p>
        </p:txBody>
      </p:sp>
      <p:pic>
        <p:nvPicPr>
          <p:cNvPr id="17" name="Picture 3">
            <a:extLst>
              <a:ext uri="{FF2B5EF4-FFF2-40B4-BE49-F238E27FC236}">
                <a16:creationId xmlns="" xmlns:a16="http://schemas.microsoft.com/office/drawing/2014/main" id="{06DA1CCF-1439-FDE9-AD47-4D7F00E115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889" b="6271"/>
          <a:stretch>
            <a:fillRect/>
          </a:stretch>
        </p:blipFill>
        <p:spPr>
          <a:xfrm>
            <a:off x="328808" y="3619500"/>
            <a:ext cx="17630384" cy="6438901"/>
          </a:xfrm>
          <a:prstGeom prst="rect">
            <a:avLst/>
          </a:prstGeom>
        </p:spPr>
      </p:pic>
      <p:sp>
        <p:nvSpPr>
          <p:cNvPr id="14" name="Freeform 9">
            <a:extLst>
              <a:ext uri="{FF2B5EF4-FFF2-40B4-BE49-F238E27FC236}">
                <a16:creationId xmlns="" xmlns:a16="http://schemas.microsoft.com/office/drawing/2014/main" id="{55DFD325-0937-212C-4F1E-32CBC797DC2D}"/>
              </a:ext>
            </a:extLst>
          </p:cNvPr>
          <p:cNvSpPr/>
          <p:nvPr/>
        </p:nvSpPr>
        <p:spPr>
          <a:xfrm>
            <a:off x="12039600" y="4152900"/>
            <a:ext cx="4648200" cy="4247244"/>
          </a:xfrm>
          <a:custGeom>
            <a:avLst/>
            <a:gdLst/>
            <a:ahLst/>
            <a:cxnLst/>
            <a:rect l="l" t="t" r="r" b="b"/>
            <a:pathLst>
              <a:path w="6540185" h="5841203">
                <a:moveTo>
                  <a:pt x="0" y="0"/>
                </a:moveTo>
                <a:lnTo>
                  <a:pt x="6540185" y="0"/>
                </a:lnTo>
                <a:lnTo>
                  <a:pt x="6540185" y="5841203"/>
                </a:lnTo>
                <a:lnTo>
                  <a:pt x="0" y="58412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>
            <a:extLst>
              <a:ext uri="{FF2B5EF4-FFF2-40B4-BE49-F238E27FC236}">
                <a16:creationId xmlns="" xmlns:a16="http://schemas.microsoft.com/office/drawing/2014/main" id="{81CE004B-6929-A040-E413-87082DCED65D}"/>
              </a:ext>
            </a:extLst>
          </p:cNvPr>
          <p:cNvSpPr/>
          <p:nvPr/>
        </p:nvSpPr>
        <p:spPr>
          <a:xfrm>
            <a:off x="-533400" y="5233508"/>
            <a:ext cx="3990371" cy="5532576"/>
          </a:xfrm>
          <a:custGeom>
            <a:avLst/>
            <a:gdLst/>
            <a:ahLst/>
            <a:cxnLst/>
            <a:rect l="l" t="t" r="r" b="b"/>
            <a:pathLst>
              <a:path w="3990371" h="5532576">
                <a:moveTo>
                  <a:pt x="0" y="0"/>
                </a:moveTo>
                <a:lnTo>
                  <a:pt x="3990371" y="0"/>
                </a:lnTo>
                <a:lnTo>
                  <a:pt x="3990371" y="5532576"/>
                </a:lnTo>
                <a:lnTo>
                  <a:pt x="0" y="55325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 flipV="1">
            <a:off x="8231560" y="-136600"/>
            <a:ext cx="0" cy="1056020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8610600" y="3360800"/>
            <a:ext cx="9143999" cy="60324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	Важность </a:t>
            </a:r>
            <a:r>
              <a:rPr lang="ru-RU" sz="28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брендинга </a:t>
            </a: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для бизнеса заключается в способности трансформировать простой продукт или услугу в нечто значимое, обретая устойчивый образ в сознании целевой аудитории. Сегодня брендинг рассматривается как мощный инструмент стратегического развития, поскольку именно образ и имидж компании часто влияют на выбор потребителя гораздо сильнее, чем технические характеристики товара. </a:t>
            </a:r>
            <a:endParaRPr lang="ru-RU" sz="2800" dirty="0" smtClean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 algn="just"/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	</a:t>
            </a:r>
            <a:r>
              <a:rPr lang="ru-RU" sz="2800" dirty="0" smtClean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Электронный </a:t>
            </a: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брендинг сфокусирован на том, чтобы </a:t>
            </a:r>
            <a:r>
              <a:rPr lang="ru-RU" sz="28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реализовать этот потенциал в условиях информационного перенасыщения</a:t>
            </a: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, создавая целостное восприятие бренда через комплекс цифровых каналов и платформ</a:t>
            </a:r>
            <a:r>
              <a:rPr lang="ru-RU" sz="20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.</a:t>
            </a:r>
            <a:endParaRPr lang="en-US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grpSp>
        <p:nvGrpSpPr>
          <p:cNvPr id="13" name="Group 2">
            <a:extLst>
              <a:ext uri="{FF2B5EF4-FFF2-40B4-BE49-F238E27FC236}">
                <a16:creationId xmlns="" xmlns:a16="http://schemas.microsoft.com/office/drawing/2014/main" id="{41B15612-1727-6BFE-D11B-CF14EBD9BCAD}"/>
              </a:ext>
            </a:extLst>
          </p:cNvPr>
          <p:cNvGrpSpPr/>
          <p:nvPr/>
        </p:nvGrpSpPr>
        <p:grpSpPr>
          <a:xfrm>
            <a:off x="723935" y="766685"/>
            <a:ext cx="3500275" cy="5003744"/>
            <a:chOff x="0" y="0"/>
            <a:chExt cx="4667034" cy="6671658"/>
          </a:xfrm>
        </p:grpSpPr>
        <p:pic>
          <p:nvPicPr>
            <p:cNvPr id="14" name="Picture 3">
              <a:extLst>
                <a:ext uri="{FF2B5EF4-FFF2-40B4-BE49-F238E27FC236}">
                  <a16:creationId xmlns="" xmlns:a16="http://schemas.microsoft.com/office/drawing/2014/main" id="{AB4246C5-AD93-988B-5187-CDC2641F2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9559" t="18391" r="10428" b="5355"/>
            <a:stretch>
              <a:fillRect/>
            </a:stretch>
          </p:blipFill>
          <p:spPr>
            <a:xfrm>
              <a:off x="0" y="0"/>
              <a:ext cx="4667034" cy="6671658"/>
            </a:xfrm>
            <a:prstGeom prst="rect">
              <a:avLst/>
            </a:prstGeom>
          </p:spPr>
        </p:pic>
      </p:grpSp>
      <p:pic>
        <p:nvPicPr>
          <p:cNvPr id="3074" name="Picture 2" descr="Какой «бренд» нужен компании: эволюция понимания брендинга - БИЗНЕС-ШКОЛА  XXI ВЕК-КОНСАЛТ">
            <a:extLst>
              <a:ext uri="{FF2B5EF4-FFF2-40B4-BE49-F238E27FC236}">
                <a16:creationId xmlns="" xmlns:a16="http://schemas.microsoft.com/office/drawing/2014/main" id="{094843CE-5AF9-1B91-16B9-550728E4D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6057900"/>
            <a:ext cx="6334125" cy="364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3467100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797031" y="811869"/>
            <a:ext cx="8922677" cy="24297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943"/>
              </a:lnSpc>
            </a:pPr>
            <a:r>
              <a:rPr lang="ru-RU" sz="6600" b="1" dirty="0">
                <a:latin typeface="Futura Bold"/>
                <a:ea typeface="Futura Bold"/>
                <a:cs typeface="Futura Bold"/>
                <a:sym typeface="Futura Bold"/>
              </a:rPr>
              <a:t>Современные методы развития </a:t>
            </a:r>
            <a:endParaRPr lang="en-US" sz="6600" b="1" dirty="0"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293380" y="5572463"/>
            <a:ext cx="8256552" cy="32500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00"/>
              </a:lnSpc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Helvetica World"/>
                <a:cs typeface="Times New Roman" pitchFamily="18" charset="0"/>
                <a:sym typeface="Helvetica World"/>
              </a:rPr>
              <a:t>Ключевой 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Helvetica World"/>
                <a:cs typeface="Times New Roman" pitchFamily="18" charset="0"/>
                <a:sym typeface="Helvetica World"/>
              </a:rPr>
              <a:t>подход — индивидуализация или крафтинг бренда, подразумевающий создание выраженной и аутентичной личности, отражающей уникальные ценности и стиль компании или персоны. Такой метод позволяет </a:t>
            </a:r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ea typeface="Helvetica World"/>
                <a:cs typeface="Times New Roman" pitchFamily="18" charset="0"/>
                <a:sym typeface="Helvetica World"/>
              </a:rPr>
              <a:t>установить тесный эмоциональный контакт с аудиторией, формируя чувство причастности и лояльности.</a:t>
            </a:r>
            <a:endParaRPr lang="en-US" sz="3600" b="1" dirty="0">
              <a:solidFill>
                <a:srgbClr val="000000"/>
              </a:solidFill>
              <a:latin typeface="Times New Roman" pitchFamily="18" charset="0"/>
              <a:ea typeface="Helvetica World"/>
              <a:cs typeface="Times New Roman" pitchFamily="18" charset="0"/>
              <a:sym typeface="Helvetica World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BF838AA1-1131-34E3-9117-A95977AF3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0202" y="-571500"/>
            <a:ext cx="5593556" cy="1084881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3FA01D65-058C-2A21-5505-DB110A3BF5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758" y="3467100"/>
            <a:ext cx="4298504" cy="68199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FFA8DBA-B70F-567F-9A91-67F6BD920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0088DF58-C883-7B16-801D-D65B19B28155}"/>
              </a:ext>
            </a:extLst>
          </p:cNvPr>
          <p:cNvGrpSpPr/>
          <p:nvPr/>
        </p:nvGrpSpPr>
        <p:grpSpPr>
          <a:xfrm>
            <a:off x="0" y="0"/>
            <a:ext cx="18288000" cy="3467100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" name="Freeform 3">
              <a:extLst>
                <a:ext uri="{FF2B5EF4-FFF2-40B4-BE49-F238E27FC236}">
                  <a16:creationId xmlns="" xmlns:a16="http://schemas.microsoft.com/office/drawing/2014/main" id="{EBCFF1A1-F3E0-6142-C708-7E60A39AD965}"/>
                </a:ext>
              </a:extLst>
            </p:cNvPr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4" name="TextBox 4">
              <a:extLst>
                <a:ext uri="{FF2B5EF4-FFF2-40B4-BE49-F238E27FC236}">
                  <a16:creationId xmlns="" xmlns:a16="http://schemas.microsoft.com/office/drawing/2014/main" id="{0C906D96-EC8A-8B2C-254B-EF932F30A57D}"/>
                </a:ext>
              </a:extLst>
            </p:cNvPr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="" xmlns:a16="http://schemas.microsoft.com/office/drawing/2014/main" id="{E0DAC686-9F68-F88B-CBF9-0D4B529C7384}"/>
              </a:ext>
            </a:extLst>
          </p:cNvPr>
          <p:cNvSpPr txBox="1"/>
          <p:nvPr/>
        </p:nvSpPr>
        <p:spPr>
          <a:xfrm>
            <a:off x="797031" y="811869"/>
            <a:ext cx="8922677" cy="24297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943"/>
              </a:lnSpc>
            </a:pPr>
            <a:r>
              <a:rPr lang="ru-RU" sz="6600" b="1" dirty="0">
                <a:latin typeface="Futura Bold"/>
                <a:ea typeface="Futura Bold"/>
                <a:cs typeface="Futura Bold"/>
                <a:sym typeface="Futura Bold"/>
              </a:rPr>
              <a:t>Современные методы развития </a:t>
            </a:r>
            <a:endParaRPr lang="en-US" sz="6600" b="1" dirty="0"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BC9D456E-479A-934C-4585-A9E41D1008D4}"/>
              </a:ext>
            </a:extLst>
          </p:cNvPr>
          <p:cNvSpPr txBox="1"/>
          <p:nvPr/>
        </p:nvSpPr>
        <p:spPr>
          <a:xfrm>
            <a:off x="562794" y="3941173"/>
            <a:ext cx="8256552" cy="3206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ru-RU" sz="2400" dirty="0">
                <a:latin typeface="Helvetica World" panose="020B0604020202020204" charset="-128"/>
                <a:ea typeface="Helvetica World" panose="020B0604020202020204" charset="-128"/>
                <a:cs typeface="Helvetica World" panose="020B0604020202020204" charset="-128"/>
              </a:rPr>
              <a:t>Следующий метод — использование аналитики данных и искусственного интеллекта, что делает возможной глубокую персонализацию взаимодействия с каждым пользователем. Агрегация и обработка больших объёмов информации о потребителях, их предпочтениях и поведении позволяют </a:t>
            </a:r>
            <a:r>
              <a:rPr lang="ru-RU" sz="2400" b="1" dirty="0">
                <a:latin typeface="Helvetica World" panose="020B0604020202020204" charset="-128"/>
                <a:ea typeface="Helvetica World" panose="020B0604020202020204" charset="-128"/>
                <a:cs typeface="Helvetica World" panose="020B0604020202020204" charset="-128"/>
              </a:rPr>
              <a:t>формировать таргетированный контент, оптимизировать каналы коммуникации и прогнозировать реакции аудитории. </a:t>
            </a:r>
          </a:p>
          <a:p>
            <a:pPr algn="l">
              <a:lnSpc>
                <a:spcPts val="2800"/>
              </a:lnSpc>
            </a:pPr>
            <a:endParaRPr lang="en-US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grpSp>
        <p:nvGrpSpPr>
          <p:cNvPr id="10" name="Group 4">
            <a:extLst>
              <a:ext uri="{FF2B5EF4-FFF2-40B4-BE49-F238E27FC236}">
                <a16:creationId xmlns="" xmlns:a16="http://schemas.microsoft.com/office/drawing/2014/main" id="{E8D3000A-8B94-EB4C-28E8-D8444B80109E}"/>
              </a:ext>
            </a:extLst>
          </p:cNvPr>
          <p:cNvGrpSpPr/>
          <p:nvPr/>
        </p:nvGrpSpPr>
        <p:grpSpPr>
          <a:xfrm>
            <a:off x="8382000" y="5282985"/>
            <a:ext cx="3873444" cy="3873444"/>
            <a:chOff x="0" y="0"/>
            <a:chExt cx="812800" cy="812800"/>
          </a:xfrm>
        </p:grpSpPr>
        <p:sp>
          <p:nvSpPr>
            <p:cNvPr id="11" name="Freeform 5">
              <a:extLst>
                <a:ext uri="{FF2B5EF4-FFF2-40B4-BE49-F238E27FC236}">
                  <a16:creationId xmlns="" xmlns:a16="http://schemas.microsoft.com/office/drawing/2014/main" id="{4BD6972E-506A-F233-771C-D88F8B055D2F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-80106" r="-33226"/>
              </a:stretch>
            </a:blipFill>
            <a:ln w="95250" cap="sq">
              <a:gradFill>
                <a:gsLst>
                  <a:gs pos="0">
                    <a:srgbClr val="8C52FF">
                      <a:alpha val="100000"/>
                    </a:srgbClr>
                  </a:gs>
                  <a:gs pos="100000">
                    <a:srgbClr val="5CE1E6">
                      <a:alpha val="100000"/>
                    </a:srgbClr>
                  </a:gs>
                </a:gsLst>
                <a:lin ang="5400000"/>
              </a:gradFill>
              <a:prstDash val="solid"/>
              <a:miter/>
            </a:ln>
          </p:spPr>
        </p:sp>
      </p:grpSp>
      <p:grpSp>
        <p:nvGrpSpPr>
          <p:cNvPr id="14" name="Group 6">
            <a:extLst>
              <a:ext uri="{FF2B5EF4-FFF2-40B4-BE49-F238E27FC236}">
                <a16:creationId xmlns="" xmlns:a16="http://schemas.microsoft.com/office/drawing/2014/main" id="{BEA9D19C-7AEE-9F3C-2832-549C821C9075}"/>
              </a:ext>
            </a:extLst>
          </p:cNvPr>
          <p:cNvGrpSpPr/>
          <p:nvPr/>
        </p:nvGrpSpPr>
        <p:grpSpPr>
          <a:xfrm>
            <a:off x="9690731" y="419100"/>
            <a:ext cx="4863885" cy="4863885"/>
            <a:chOff x="0" y="0"/>
            <a:chExt cx="812800" cy="812800"/>
          </a:xfrm>
        </p:grpSpPr>
        <p:sp>
          <p:nvSpPr>
            <p:cNvPr id="15" name="Freeform 7">
              <a:extLst>
                <a:ext uri="{FF2B5EF4-FFF2-40B4-BE49-F238E27FC236}">
                  <a16:creationId xmlns="" xmlns:a16="http://schemas.microsoft.com/office/drawing/2014/main" id="{D0AC22EE-C490-07A5-A61B-365AE039498A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56666" r="-56666"/>
              </a:stretch>
            </a:blipFill>
            <a:ln w="95250" cap="sq">
              <a:gradFill>
                <a:gsLst>
                  <a:gs pos="0">
                    <a:srgbClr val="8C52FF">
                      <a:alpha val="100000"/>
                    </a:srgbClr>
                  </a:gs>
                  <a:gs pos="100000">
                    <a:srgbClr val="5CE1E6">
                      <a:alpha val="100000"/>
                    </a:srgbClr>
                  </a:gs>
                </a:gsLst>
                <a:lin ang="5400000"/>
              </a:gradFill>
              <a:prstDash val="solid"/>
              <a:miter/>
            </a:ln>
          </p:spPr>
        </p:sp>
      </p:grpSp>
      <p:sp>
        <p:nvSpPr>
          <p:cNvPr id="9" name="Freeform 14">
            <a:extLst>
              <a:ext uri="{FF2B5EF4-FFF2-40B4-BE49-F238E27FC236}">
                <a16:creationId xmlns="" xmlns:a16="http://schemas.microsoft.com/office/drawing/2014/main" id="{8EA73688-3564-7BDC-E93A-DE7488C6B814}"/>
              </a:ext>
            </a:extLst>
          </p:cNvPr>
          <p:cNvSpPr/>
          <p:nvPr/>
        </p:nvSpPr>
        <p:spPr>
          <a:xfrm flipH="1">
            <a:off x="13639800" y="2628900"/>
            <a:ext cx="4498784" cy="7661856"/>
          </a:xfrm>
          <a:custGeom>
            <a:avLst/>
            <a:gdLst/>
            <a:ahLst/>
            <a:cxnLst/>
            <a:rect l="l" t="t" r="r" b="b"/>
            <a:pathLst>
              <a:path w="4678863" h="9697125">
                <a:moveTo>
                  <a:pt x="4678863" y="0"/>
                </a:moveTo>
                <a:lnTo>
                  <a:pt x="0" y="0"/>
                </a:lnTo>
                <a:lnTo>
                  <a:pt x="0" y="9697125"/>
                </a:lnTo>
                <a:lnTo>
                  <a:pt x="4678863" y="9697125"/>
                </a:lnTo>
                <a:lnTo>
                  <a:pt x="46788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="" xmlns:a16="http://schemas.microsoft.com/office/drawing/2014/main" id="{DA6839A4-AD97-1DA9-4990-D5AC439C99EC}"/>
              </a:ext>
            </a:extLst>
          </p:cNvPr>
          <p:cNvSpPr/>
          <p:nvPr/>
        </p:nvSpPr>
        <p:spPr>
          <a:xfrm>
            <a:off x="-1219200" y="6819901"/>
            <a:ext cx="6201727" cy="4945877"/>
          </a:xfrm>
          <a:custGeom>
            <a:avLst/>
            <a:gdLst/>
            <a:ahLst/>
            <a:cxnLst/>
            <a:rect l="l" t="t" r="r" b="b"/>
            <a:pathLst>
              <a:path w="6201727" h="4945877">
                <a:moveTo>
                  <a:pt x="0" y="0"/>
                </a:moveTo>
                <a:lnTo>
                  <a:pt x="6201727" y="0"/>
                </a:lnTo>
                <a:lnTo>
                  <a:pt x="6201727" y="4945877"/>
                </a:lnTo>
                <a:lnTo>
                  <a:pt x="0" y="494587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844515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6A4B789-F008-E33B-39F6-94C1129F0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B225571F-CA2B-A32C-D30F-F8CE6E018F5B}"/>
              </a:ext>
            </a:extLst>
          </p:cNvPr>
          <p:cNvGrpSpPr/>
          <p:nvPr/>
        </p:nvGrpSpPr>
        <p:grpSpPr>
          <a:xfrm>
            <a:off x="0" y="0"/>
            <a:ext cx="18288000" cy="3314700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" name="Freeform 3">
              <a:extLst>
                <a:ext uri="{FF2B5EF4-FFF2-40B4-BE49-F238E27FC236}">
                  <a16:creationId xmlns="" xmlns:a16="http://schemas.microsoft.com/office/drawing/2014/main" id="{2BD9B50B-24C2-A613-1036-B580390E831A}"/>
                </a:ext>
              </a:extLst>
            </p:cNvPr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4" name="TextBox 4">
              <a:extLst>
                <a:ext uri="{FF2B5EF4-FFF2-40B4-BE49-F238E27FC236}">
                  <a16:creationId xmlns="" xmlns:a16="http://schemas.microsoft.com/office/drawing/2014/main" id="{FB0913E1-D6E5-3EF1-E652-F5047A8A922F}"/>
                </a:ext>
              </a:extLst>
            </p:cNvPr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="" xmlns:a16="http://schemas.microsoft.com/office/drawing/2014/main" id="{7ED7C690-9F92-B02F-3435-050039DD8EF2}"/>
              </a:ext>
            </a:extLst>
          </p:cNvPr>
          <p:cNvSpPr txBox="1"/>
          <p:nvPr/>
        </p:nvSpPr>
        <p:spPr>
          <a:xfrm>
            <a:off x="9365323" y="645181"/>
            <a:ext cx="8922677" cy="24297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943"/>
              </a:lnSpc>
            </a:pPr>
            <a:r>
              <a:rPr lang="ru-RU" sz="6600" b="1" dirty="0">
                <a:latin typeface="Futura Bold"/>
                <a:ea typeface="Futura Bold"/>
                <a:cs typeface="Futura Bold"/>
                <a:sym typeface="Futura Bold"/>
              </a:rPr>
              <a:t>Современные методы развития </a:t>
            </a:r>
            <a:endParaRPr lang="en-US" sz="6600" b="1" dirty="0"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1B863D7E-CA14-2FCF-533F-C0045D82BA75}"/>
              </a:ext>
            </a:extLst>
          </p:cNvPr>
          <p:cNvSpPr txBox="1"/>
          <p:nvPr/>
        </p:nvSpPr>
        <p:spPr>
          <a:xfrm>
            <a:off x="5943600" y="4914900"/>
            <a:ext cx="11761752" cy="25135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Интерактивные инструменты — третий важный компонент современных методов. Они включают в себя живое общение через социальные сети, онлайн-чаты, геймификацию, виртуальную и дополненную реальность. Эти технологии </a:t>
            </a:r>
            <a:r>
              <a:rPr lang="ru-RU" sz="28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позволяют не просто транслировать брендовые сообщения, но и вовлекать пользователей в процесс создания контента и принятия решений</a:t>
            </a: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, что усиливает ощущение участия и повышает качество пользовательского опыта</a:t>
            </a:r>
            <a:r>
              <a:rPr lang="ru-RU" sz="20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. </a:t>
            </a:r>
            <a:endParaRPr lang="en-US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sp>
        <p:nvSpPr>
          <p:cNvPr id="18" name="Freeform 7">
            <a:extLst>
              <a:ext uri="{FF2B5EF4-FFF2-40B4-BE49-F238E27FC236}">
                <a16:creationId xmlns="" xmlns:a16="http://schemas.microsoft.com/office/drawing/2014/main" id="{FF4337A1-9377-C9F7-5ACA-5571B14CA186}"/>
              </a:ext>
            </a:extLst>
          </p:cNvPr>
          <p:cNvSpPr/>
          <p:nvPr/>
        </p:nvSpPr>
        <p:spPr>
          <a:xfrm flipH="1">
            <a:off x="-228600" y="419100"/>
            <a:ext cx="5156860" cy="9752927"/>
          </a:xfrm>
          <a:custGeom>
            <a:avLst/>
            <a:gdLst/>
            <a:ahLst/>
            <a:cxnLst/>
            <a:rect l="l" t="t" r="r" b="b"/>
            <a:pathLst>
              <a:path w="5156860" h="9752927">
                <a:moveTo>
                  <a:pt x="5156860" y="0"/>
                </a:moveTo>
                <a:lnTo>
                  <a:pt x="0" y="0"/>
                </a:lnTo>
                <a:lnTo>
                  <a:pt x="0" y="9752927"/>
                </a:lnTo>
                <a:lnTo>
                  <a:pt x="5156860" y="9752927"/>
                </a:lnTo>
                <a:lnTo>
                  <a:pt x="515686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1032" name="Picture 8" descr="Разнообразие логотипов: Основные типы и их применение">
            <a:extLst>
              <a:ext uri="{FF2B5EF4-FFF2-40B4-BE49-F238E27FC236}">
                <a16:creationId xmlns="" xmlns:a16="http://schemas.microsoft.com/office/drawing/2014/main" id="{2519E32D-4786-41EB-574B-60A843538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7076" y="7790777"/>
            <a:ext cx="76200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814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2331B45-9873-61A0-D639-826C7B1A9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AEC9373B-E7CA-4128-6998-75CFA1321D82}"/>
              </a:ext>
            </a:extLst>
          </p:cNvPr>
          <p:cNvGrpSpPr/>
          <p:nvPr/>
        </p:nvGrpSpPr>
        <p:grpSpPr>
          <a:xfrm>
            <a:off x="0" y="0"/>
            <a:ext cx="18288000" cy="3009900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" name="Freeform 3">
              <a:extLst>
                <a:ext uri="{FF2B5EF4-FFF2-40B4-BE49-F238E27FC236}">
                  <a16:creationId xmlns="" xmlns:a16="http://schemas.microsoft.com/office/drawing/2014/main" id="{15A3DEF0-5003-B860-8341-8348FA1DF52F}"/>
                </a:ext>
              </a:extLst>
            </p:cNvPr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4" name="TextBox 4">
              <a:extLst>
                <a:ext uri="{FF2B5EF4-FFF2-40B4-BE49-F238E27FC236}">
                  <a16:creationId xmlns="" xmlns:a16="http://schemas.microsoft.com/office/drawing/2014/main" id="{6F02117C-4FD5-D988-D622-40F9445A1727}"/>
                </a:ext>
              </a:extLst>
            </p:cNvPr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="" xmlns:a16="http://schemas.microsoft.com/office/drawing/2014/main" id="{768162BE-A11C-EA28-09D5-8748DA108406}"/>
              </a:ext>
            </a:extLst>
          </p:cNvPr>
          <p:cNvSpPr txBox="1"/>
          <p:nvPr/>
        </p:nvSpPr>
        <p:spPr>
          <a:xfrm>
            <a:off x="330826" y="290986"/>
            <a:ext cx="11506200" cy="24343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943"/>
              </a:lnSpc>
            </a:pPr>
            <a:r>
              <a:rPr lang="ru-RU" sz="6600" b="1" dirty="0">
                <a:latin typeface="Helvetica World" panose="020B0604020202020204" charset="-128"/>
                <a:ea typeface="Helvetica World" panose="020B0604020202020204" charset="-128"/>
                <a:cs typeface="Helvetica World" panose="020B0604020202020204" charset="-128"/>
                <a:sym typeface="Futura Bold"/>
              </a:rPr>
              <a:t>Основные тренды цифрового брендинга в 2024-2025 годах</a:t>
            </a:r>
            <a:endParaRPr lang="en-US" sz="6600" b="1" dirty="0">
              <a:latin typeface="Helvetica World" panose="020B0604020202020204" charset="-128"/>
              <a:ea typeface="Helvetica World" panose="020B0604020202020204" charset="-128"/>
              <a:cs typeface="Helvetica World" panose="020B0604020202020204" charset="-128"/>
              <a:sym typeface="Futura Bold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="" xmlns:a16="http://schemas.microsoft.com/office/drawing/2014/main" id="{A10E7362-BDA1-7AB2-7E7B-DF59C91C5B5E}"/>
              </a:ext>
            </a:extLst>
          </p:cNvPr>
          <p:cNvSpPr txBox="1"/>
          <p:nvPr/>
        </p:nvSpPr>
        <p:spPr>
          <a:xfrm>
            <a:off x="2819400" y="3300886"/>
            <a:ext cx="9296400" cy="46679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ru-RU" sz="24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Первый значимый тренд </a:t>
            </a: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— широкое применение современных технологий, включая цифровую визуализацию и виртуальную реальность. </a:t>
            </a:r>
          </a:p>
          <a:p>
            <a:pPr algn="l">
              <a:lnSpc>
                <a:spcPts val="2800"/>
              </a:lnSpc>
            </a:pPr>
            <a:endParaRPr lang="ru-RU" sz="24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 algn="l">
              <a:lnSpc>
                <a:spcPts val="2800"/>
              </a:lnSpc>
            </a:pPr>
            <a:r>
              <a:rPr lang="ru-RU" sz="24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Второй тренд </a:t>
            </a: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— </a:t>
            </a:r>
            <a:r>
              <a:rPr lang="ru-RU" sz="2400" dirty="0" err="1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крафтовость</a:t>
            </a: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 подходов, акцент на качество и детализацию.</a:t>
            </a:r>
          </a:p>
          <a:p>
            <a:pPr algn="l">
              <a:lnSpc>
                <a:spcPts val="2800"/>
              </a:lnSpc>
            </a:pPr>
            <a:endParaRPr lang="ru-RU" sz="24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 algn="l">
              <a:lnSpc>
                <a:spcPts val="2800"/>
              </a:lnSpc>
            </a:pPr>
            <a:r>
              <a:rPr lang="ru-RU" sz="24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Третий важный аспект </a:t>
            </a: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— усиление заботы о потребителе через социальную эмпатию и экологическую ответственность. </a:t>
            </a:r>
          </a:p>
          <a:p>
            <a:pPr algn="l">
              <a:lnSpc>
                <a:spcPts val="2800"/>
              </a:lnSpc>
            </a:pPr>
            <a:endParaRPr lang="ru-RU" sz="24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  <a:p>
            <a:pPr algn="l">
              <a:lnSpc>
                <a:spcPts val="2800"/>
              </a:lnSpc>
            </a:pPr>
            <a:r>
              <a:rPr lang="ru-RU" sz="24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Четвертый тренд </a:t>
            </a: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— экспериментальный подход, предполагающий готовность нарушать устоявшиеся правила и стандарты для создания ярких и нестандартных решений.</a:t>
            </a:r>
            <a:endParaRPr lang="en-US" sz="24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="" xmlns:a16="http://schemas.microsoft.com/office/drawing/2014/main" id="{EF2BBAEB-AB0F-163B-804F-F2E3BF589000}"/>
              </a:ext>
            </a:extLst>
          </p:cNvPr>
          <p:cNvSpPr/>
          <p:nvPr/>
        </p:nvSpPr>
        <p:spPr>
          <a:xfrm>
            <a:off x="11969034" y="1694318"/>
            <a:ext cx="6172200" cy="8592682"/>
          </a:xfrm>
          <a:custGeom>
            <a:avLst/>
            <a:gdLst/>
            <a:ahLst/>
            <a:cxnLst/>
            <a:rect l="l" t="t" r="r" b="b"/>
            <a:pathLst>
              <a:path w="6841064" h="12610257">
                <a:moveTo>
                  <a:pt x="0" y="0"/>
                </a:moveTo>
                <a:lnTo>
                  <a:pt x="6841064" y="0"/>
                </a:lnTo>
                <a:lnTo>
                  <a:pt x="6841064" y="12610257"/>
                </a:lnTo>
                <a:lnTo>
                  <a:pt x="0" y="126102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Freeform 3">
            <a:extLst>
              <a:ext uri="{FF2B5EF4-FFF2-40B4-BE49-F238E27FC236}">
                <a16:creationId xmlns="" xmlns:a16="http://schemas.microsoft.com/office/drawing/2014/main" id="{6BA28B7F-3583-7675-A028-87081CE7CB45}"/>
              </a:ext>
            </a:extLst>
          </p:cNvPr>
          <p:cNvSpPr/>
          <p:nvPr/>
        </p:nvSpPr>
        <p:spPr>
          <a:xfrm>
            <a:off x="15267086" y="-702636"/>
            <a:ext cx="4164267" cy="3704253"/>
          </a:xfrm>
          <a:custGeom>
            <a:avLst/>
            <a:gdLst/>
            <a:ahLst/>
            <a:cxnLst/>
            <a:rect l="l" t="t" r="r" b="b"/>
            <a:pathLst>
              <a:path w="6882843" h="7086582">
                <a:moveTo>
                  <a:pt x="0" y="0"/>
                </a:moveTo>
                <a:lnTo>
                  <a:pt x="6882843" y="0"/>
                </a:lnTo>
                <a:lnTo>
                  <a:pt x="6882843" y="7086582"/>
                </a:lnTo>
                <a:lnTo>
                  <a:pt x="0" y="708658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Freeform 4">
            <a:extLst>
              <a:ext uri="{FF2B5EF4-FFF2-40B4-BE49-F238E27FC236}">
                <a16:creationId xmlns="" xmlns:a16="http://schemas.microsoft.com/office/drawing/2014/main" id="{E2F1B651-51DD-EC51-0E05-245496EF4EF8}"/>
              </a:ext>
            </a:extLst>
          </p:cNvPr>
          <p:cNvSpPr/>
          <p:nvPr/>
        </p:nvSpPr>
        <p:spPr>
          <a:xfrm rot="1154876">
            <a:off x="-814462" y="6561337"/>
            <a:ext cx="5638800" cy="4336277"/>
          </a:xfrm>
          <a:custGeom>
            <a:avLst/>
            <a:gdLst/>
            <a:ahLst/>
            <a:cxnLst/>
            <a:rect l="l" t="t" r="r" b="b"/>
            <a:pathLst>
              <a:path w="6201727" h="4945877">
                <a:moveTo>
                  <a:pt x="0" y="0"/>
                </a:moveTo>
                <a:lnTo>
                  <a:pt x="6201727" y="0"/>
                </a:lnTo>
                <a:lnTo>
                  <a:pt x="6201727" y="4945877"/>
                </a:lnTo>
                <a:lnTo>
                  <a:pt x="0" y="49458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849474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2">
            <a:extLst>
              <a:ext uri="{FF2B5EF4-FFF2-40B4-BE49-F238E27FC236}">
                <a16:creationId xmlns="" xmlns:a16="http://schemas.microsoft.com/office/drawing/2014/main" id="{3BA8C767-89DF-B528-3749-32623BAC8B41}"/>
              </a:ext>
            </a:extLst>
          </p:cNvPr>
          <p:cNvGrpSpPr/>
          <p:nvPr/>
        </p:nvGrpSpPr>
        <p:grpSpPr>
          <a:xfrm>
            <a:off x="0" y="0"/>
            <a:ext cx="18288000" cy="3266311"/>
            <a:chOff x="0" y="0"/>
            <a:chExt cx="2709333" cy="567336"/>
          </a:xfrm>
          <a:solidFill>
            <a:schemeClr val="bg1">
              <a:lumMod val="65000"/>
            </a:schemeClr>
          </a:solidFill>
        </p:grpSpPr>
        <p:sp>
          <p:nvSpPr>
            <p:cNvPr id="37" name="Freeform 3">
              <a:extLst>
                <a:ext uri="{FF2B5EF4-FFF2-40B4-BE49-F238E27FC236}">
                  <a16:creationId xmlns="" xmlns:a16="http://schemas.microsoft.com/office/drawing/2014/main" id="{9CA2CF41-7406-A140-F37D-4A8E773A871A}"/>
                </a:ext>
              </a:extLst>
            </p:cNvPr>
            <p:cNvSpPr/>
            <p:nvPr/>
          </p:nvSpPr>
          <p:spPr>
            <a:xfrm>
              <a:off x="0" y="0"/>
              <a:ext cx="2709333" cy="567336"/>
            </a:xfrm>
            <a:custGeom>
              <a:avLst/>
              <a:gdLst/>
              <a:ahLst/>
              <a:cxnLst/>
              <a:rect l="l" t="t" r="r" b="b"/>
              <a:pathLst>
                <a:path w="2709333" h="567336">
                  <a:moveTo>
                    <a:pt x="0" y="0"/>
                  </a:moveTo>
                  <a:lnTo>
                    <a:pt x="2709333" y="0"/>
                  </a:lnTo>
                  <a:lnTo>
                    <a:pt x="2709333" y="567336"/>
                  </a:lnTo>
                  <a:lnTo>
                    <a:pt x="0" y="567336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</p:sp>
        <p:sp>
          <p:nvSpPr>
            <p:cNvPr id="38" name="TextBox 4">
              <a:extLst>
                <a:ext uri="{FF2B5EF4-FFF2-40B4-BE49-F238E27FC236}">
                  <a16:creationId xmlns="" xmlns:a16="http://schemas.microsoft.com/office/drawing/2014/main" id="{16763882-3263-72B8-DFC6-8D76DF39371F}"/>
                </a:ext>
              </a:extLst>
            </p:cNvPr>
            <p:cNvSpPr txBox="1"/>
            <p:nvPr/>
          </p:nvSpPr>
          <p:spPr>
            <a:xfrm>
              <a:off x="0" y="-66675"/>
              <a:ext cx="2709333" cy="63401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9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52400" y="93215"/>
            <a:ext cx="11734800" cy="2740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1153"/>
              </a:lnSpc>
            </a:pPr>
            <a:r>
              <a:rPr lang="ru-RU" sz="6600" b="1" dirty="0">
                <a:latin typeface="Futura Bold"/>
                <a:ea typeface="Futura Bold"/>
                <a:cs typeface="Futura Bold"/>
                <a:sym typeface="Futura Bold"/>
              </a:rPr>
              <a:t>Особенности российского рынка цифрового брендинга</a:t>
            </a:r>
            <a:endParaRPr lang="en-US" sz="6600" b="1" dirty="0">
              <a:latin typeface="Futura Bold"/>
              <a:ea typeface="Futura Bold"/>
              <a:cs typeface="Futura Bold"/>
              <a:sym typeface="Futura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753600" y="8415942"/>
            <a:ext cx="7728875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00"/>
              </a:lnSpc>
            </a:pP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Важной характеристикой российского пространства становится </a:t>
            </a:r>
            <a:r>
              <a:rPr lang="ru-RU" sz="2400" b="1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активная интеграция цифровых каналов и инновационных технологий</a:t>
            </a:r>
            <a:r>
              <a:rPr lang="ru-RU" sz="24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 при одновременном учёте национальных культурных и специфических особенностей потребителей</a:t>
            </a:r>
            <a:r>
              <a:rPr lang="ru-RU" sz="20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.</a:t>
            </a:r>
            <a:endParaRPr lang="en-US" sz="20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grpSp>
        <p:nvGrpSpPr>
          <p:cNvPr id="34" name="Group 19">
            <a:extLst>
              <a:ext uri="{FF2B5EF4-FFF2-40B4-BE49-F238E27FC236}">
                <a16:creationId xmlns="" xmlns:a16="http://schemas.microsoft.com/office/drawing/2014/main" id="{A6A78DEC-000D-D1C6-F05D-3E508BD918C5}"/>
              </a:ext>
            </a:extLst>
          </p:cNvPr>
          <p:cNvGrpSpPr/>
          <p:nvPr/>
        </p:nvGrpSpPr>
        <p:grpSpPr>
          <a:xfrm>
            <a:off x="685800" y="4457700"/>
            <a:ext cx="4572000" cy="3589152"/>
            <a:chOff x="0" y="0"/>
            <a:chExt cx="812800" cy="812800"/>
          </a:xfrm>
        </p:grpSpPr>
        <p:sp>
          <p:nvSpPr>
            <p:cNvPr id="35" name="Freeform 20">
              <a:extLst>
                <a:ext uri="{FF2B5EF4-FFF2-40B4-BE49-F238E27FC236}">
                  <a16:creationId xmlns="" xmlns:a16="http://schemas.microsoft.com/office/drawing/2014/main" id="{D7308B1C-7EC0-D487-46E6-0486F6F1AF18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-24906" r="-24906"/>
              </a:stretch>
            </a:blipFill>
            <a:ln w="95250" cap="sq">
              <a:gradFill>
                <a:gsLst>
                  <a:gs pos="0">
                    <a:srgbClr val="8C52FF">
                      <a:alpha val="100000"/>
                    </a:srgbClr>
                  </a:gs>
                  <a:gs pos="100000">
                    <a:srgbClr val="5CE1E6">
                      <a:alpha val="100000"/>
                    </a:srgbClr>
                  </a:gs>
                </a:gsLst>
                <a:lin ang="5400000"/>
              </a:gradFill>
              <a:prstDash val="solid"/>
              <a:miter/>
            </a:ln>
          </p:spPr>
        </p:sp>
      </p:grpSp>
      <p:grpSp>
        <p:nvGrpSpPr>
          <p:cNvPr id="47" name="Group 11">
            <a:extLst>
              <a:ext uri="{FF2B5EF4-FFF2-40B4-BE49-F238E27FC236}">
                <a16:creationId xmlns="" xmlns:a16="http://schemas.microsoft.com/office/drawing/2014/main" id="{6A3727B3-BA5C-C4DE-528D-3812FA0547E0}"/>
              </a:ext>
            </a:extLst>
          </p:cNvPr>
          <p:cNvGrpSpPr/>
          <p:nvPr/>
        </p:nvGrpSpPr>
        <p:grpSpPr>
          <a:xfrm>
            <a:off x="4648200" y="5372100"/>
            <a:ext cx="3653279" cy="4251088"/>
            <a:chOff x="0" y="0"/>
            <a:chExt cx="698500" cy="812800"/>
          </a:xfrm>
        </p:grpSpPr>
        <p:sp>
          <p:nvSpPr>
            <p:cNvPr id="48" name="Freeform 12">
              <a:extLst>
                <a:ext uri="{FF2B5EF4-FFF2-40B4-BE49-F238E27FC236}">
                  <a16:creationId xmlns="" xmlns:a16="http://schemas.microsoft.com/office/drawing/2014/main" id="{1ECCFE3D-7FE5-1AAF-CBA4-72B5FF1A0F6C}"/>
                </a:ext>
              </a:extLst>
            </p:cNvPr>
            <p:cNvSpPr/>
            <p:nvPr/>
          </p:nvSpPr>
          <p:spPr>
            <a:xfrm>
              <a:off x="0" y="0"/>
              <a:ext cx="698500" cy="812800"/>
            </a:xfrm>
            <a:custGeom>
              <a:avLst/>
              <a:gdLst/>
              <a:ahLst/>
              <a:cxnLst/>
              <a:rect l="l" t="t" r="r" b="b"/>
              <a:pathLst>
                <a:path w="698500" h="8128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gradFill rotWithShape="1">
              <a:gsLst>
                <a:gs pos="0">
                  <a:srgbClr val="8C52FF">
                    <a:alpha val="100000"/>
                  </a:srgbClr>
                </a:gs>
                <a:gs pos="100000">
                  <a:srgbClr val="5CE1E6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id="49" name="TextBox 13">
              <a:extLst>
                <a:ext uri="{FF2B5EF4-FFF2-40B4-BE49-F238E27FC236}">
                  <a16:creationId xmlns="" xmlns:a16="http://schemas.microsoft.com/office/drawing/2014/main" id="{3BBABAFD-4181-EDDE-3C58-778DD3141002}"/>
                </a:ext>
              </a:extLst>
            </p:cNvPr>
            <p:cNvSpPr txBox="1"/>
            <p:nvPr/>
          </p:nvSpPr>
          <p:spPr>
            <a:xfrm>
              <a:off x="0" y="158750"/>
              <a:ext cx="698500" cy="514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50"/>
                </a:lnSpc>
              </a:pPr>
              <a:endParaRPr/>
            </a:p>
          </p:txBody>
        </p:sp>
      </p:grpSp>
      <p:sp>
        <p:nvSpPr>
          <p:cNvPr id="50" name="Freeform 14">
            <a:extLst>
              <a:ext uri="{FF2B5EF4-FFF2-40B4-BE49-F238E27FC236}">
                <a16:creationId xmlns="" xmlns:a16="http://schemas.microsoft.com/office/drawing/2014/main" id="{7004AC84-0884-4400-6F56-BE247814576E}"/>
              </a:ext>
            </a:extLst>
          </p:cNvPr>
          <p:cNvSpPr/>
          <p:nvPr/>
        </p:nvSpPr>
        <p:spPr>
          <a:xfrm>
            <a:off x="5522089" y="6670932"/>
            <a:ext cx="1905499" cy="1753059"/>
          </a:xfrm>
          <a:custGeom>
            <a:avLst/>
            <a:gdLst/>
            <a:ahLst/>
            <a:cxnLst/>
            <a:rect l="l" t="t" r="r" b="b"/>
            <a:pathLst>
              <a:path w="1905499" h="1753059">
                <a:moveTo>
                  <a:pt x="0" y="0"/>
                </a:moveTo>
                <a:lnTo>
                  <a:pt x="1905500" y="0"/>
                </a:lnTo>
                <a:lnTo>
                  <a:pt x="1905500" y="1753060"/>
                </a:lnTo>
                <a:lnTo>
                  <a:pt x="0" y="17530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8">
            <a:extLst>
              <a:ext uri="{FF2B5EF4-FFF2-40B4-BE49-F238E27FC236}">
                <a16:creationId xmlns="" xmlns:a16="http://schemas.microsoft.com/office/drawing/2014/main" id="{00968C33-D912-2D54-D1B6-EDCCB53698AF}"/>
              </a:ext>
            </a:extLst>
          </p:cNvPr>
          <p:cNvSpPr/>
          <p:nvPr/>
        </p:nvSpPr>
        <p:spPr>
          <a:xfrm>
            <a:off x="-301712" y="6171495"/>
            <a:ext cx="3809145" cy="4250092"/>
          </a:xfrm>
          <a:custGeom>
            <a:avLst/>
            <a:gdLst/>
            <a:ahLst/>
            <a:cxnLst/>
            <a:rect l="l" t="t" r="r" b="b"/>
            <a:pathLst>
              <a:path w="3809145" h="4250092">
                <a:moveTo>
                  <a:pt x="0" y="0"/>
                </a:moveTo>
                <a:lnTo>
                  <a:pt x="3809145" y="0"/>
                </a:lnTo>
                <a:lnTo>
                  <a:pt x="3809145" y="4250092"/>
                </a:lnTo>
                <a:lnTo>
                  <a:pt x="0" y="425009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Freeform 7">
            <a:extLst>
              <a:ext uri="{FF2B5EF4-FFF2-40B4-BE49-F238E27FC236}">
                <a16:creationId xmlns="" xmlns:a16="http://schemas.microsoft.com/office/drawing/2014/main" id="{C8B4BB07-0D21-7BFB-7466-BC94E56C0ACB}"/>
              </a:ext>
            </a:extLst>
          </p:cNvPr>
          <p:cNvSpPr/>
          <p:nvPr/>
        </p:nvSpPr>
        <p:spPr>
          <a:xfrm rot="1708881">
            <a:off x="14374078" y="-522584"/>
            <a:ext cx="3693186" cy="3797621"/>
          </a:xfrm>
          <a:custGeom>
            <a:avLst/>
            <a:gdLst/>
            <a:ahLst/>
            <a:cxnLst/>
            <a:rect l="l" t="t" r="r" b="b"/>
            <a:pathLst>
              <a:path w="3693186" h="3797621">
                <a:moveTo>
                  <a:pt x="0" y="0"/>
                </a:moveTo>
                <a:lnTo>
                  <a:pt x="3693186" y="0"/>
                </a:lnTo>
                <a:lnTo>
                  <a:pt x="3693186" y="3797620"/>
                </a:lnTo>
                <a:lnTo>
                  <a:pt x="0" y="37976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Яндекс.Дзен» прокачал своего Telegram-бота для синхронизации постов -  Rozetked.me">
            <a:extLst>
              <a:ext uri="{FF2B5EF4-FFF2-40B4-BE49-F238E27FC236}">
                <a16:creationId xmlns="" xmlns:a16="http://schemas.microsoft.com/office/drawing/2014/main" id="{26982A34-8AE2-D346-1B09-86A0D5D62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136"/>
            <a:ext cx="1828800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8"/>
          <p:cNvSpPr txBox="1"/>
          <p:nvPr/>
        </p:nvSpPr>
        <p:spPr>
          <a:xfrm>
            <a:off x="228600" y="190500"/>
            <a:ext cx="15316200" cy="215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ru-RU" sz="2800" dirty="0">
                <a:solidFill>
                  <a:schemeClr val="bg1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Культурные особенности российского общества отражаются в предпочтениях аудитории, для которой важны эмоциональная насыщенность коммуникаций и доверие к бренду как явлению, объединяющему людей в сообщество с общими ценностями. Использование популярных в России коммуникационных каналов и социальных сетей, таких как ВКонтакте, </a:t>
            </a:r>
            <a:r>
              <a:rPr lang="ru-RU" sz="2800" dirty="0" err="1">
                <a:solidFill>
                  <a:schemeClr val="bg1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Telegram</a:t>
            </a:r>
            <a:r>
              <a:rPr lang="ru-RU" sz="2800" dirty="0">
                <a:solidFill>
                  <a:schemeClr val="bg1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 и </a:t>
            </a:r>
            <a:r>
              <a:rPr lang="ru-RU" sz="2800" dirty="0" err="1">
                <a:solidFill>
                  <a:schemeClr val="bg1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Яндекс.Дзен</a:t>
            </a:r>
            <a:r>
              <a:rPr lang="ru-RU" sz="2800" dirty="0">
                <a:solidFill>
                  <a:schemeClr val="bg1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, являются ключевыми для успешного позиционирования</a:t>
            </a:r>
            <a:r>
              <a:rPr lang="ru-RU" sz="2800" dirty="0">
                <a:solidFill>
                  <a:srgbClr val="000000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.</a:t>
            </a:r>
            <a:endParaRPr lang="en-US" sz="2800" dirty="0">
              <a:solidFill>
                <a:srgbClr val="000000"/>
              </a:solidFill>
              <a:latin typeface="Helvetica World"/>
              <a:ea typeface="Helvetica World"/>
              <a:cs typeface="Helvetica World"/>
              <a:sym typeface="Helvetica World"/>
            </a:endParaRPr>
          </a:p>
        </p:txBody>
      </p:sp>
      <p:sp>
        <p:nvSpPr>
          <p:cNvPr id="2" name="Freeform 3">
            <a:extLst>
              <a:ext uri="{FF2B5EF4-FFF2-40B4-BE49-F238E27FC236}">
                <a16:creationId xmlns="" xmlns:a16="http://schemas.microsoft.com/office/drawing/2014/main" id="{8CAE438E-255B-F655-EE10-CE8D4ED5AEE4}"/>
              </a:ext>
            </a:extLst>
          </p:cNvPr>
          <p:cNvSpPr/>
          <p:nvPr/>
        </p:nvSpPr>
        <p:spPr>
          <a:xfrm>
            <a:off x="15267086" y="-702636"/>
            <a:ext cx="4164267" cy="3704253"/>
          </a:xfrm>
          <a:custGeom>
            <a:avLst/>
            <a:gdLst/>
            <a:ahLst/>
            <a:cxnLst/>
            <a:rect l="l" t="t" r="r" b="b"/>
            <a:pathLst>
              <a:path w="6882843" h="7086582">
                <a:moveTo>
                  <a:pt x="0" y="0"/>
                </a:moveTo>
                <a:lnTo>
                  <a:pt x="6882843" y="0"/>
                </a:lnTo>
                <a:lnTo>
                  <a:pt x="6882843" y="7086582"/>
                </a:lnTo>
                <a:lnTo>
                  <a:pt x="0" y="708658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4">
            <a:extLst>
              <a:ext uri="{FF2B5EF4-FFF2-40B4-BE49-F238E27FC236}">
                <a16:creationId xmlns="" xmlns:a16="http://schemas.microsoft.com/office/drawing/2014/main" id="{EC699CB4-9424-E5C7-4661-E3EFD620F6B9}"/>
              </a:ext>
            </a:extLst>
          </p:cNvPr>
          <p:cNvSpPr/>
          <p:nvPr/>
        </p:nvSpPr>
        <p:spPr>
          <a:xfrm>
            <a:off x="-990600" y="6362700"/>
            <a:ext cx="6201727" cy="4945877"/>
          </a:xfrm>
          <a:custGeom>
            <a:avLst/>
            <a:gdLst/>
            <a:ahLst/>
            <a:cxnLst/>
            <a:rect l="l" t="t" r="r" b="b"/>
            <a:pathLst>
              <a:path w="6201727" h="4945877">
                <a:moveTo>
                  <a:pt x="0" y="0"/>
                </a:moveTo>
                <a:lnTo>
                  <a:pt x="6201727" y="0"/>
                </a:lnTo>
                <a:lnTo>
                  <a:pt x="6201727" y="4945877"/>
                </a:lnTo>
                <a:lnTo>
                  <a:pt x="0" y="49458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1059</Words>
  <Application>Microsoft Office PowerPoint</Application>
  <PresentationFormat>Произвольный</PresentationFormat>
  <Paragraphs>52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Futura Bold</vt:lpstr>
      <vt:lpstr>Times New Roman</vt:lpstr>
      <vt:lpstr>Helvetica World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Black White and Burgundy Modern Fashion Lookbook Presentation</dc:title>
  <cp:lastModifiedBy>Anna</cp:lastModifiedBy>
  <cp:revision>13</cp:revision>
  <dcterms:created xsi:type="dcterms:W3CDTF">2006-08-16T00:00:00Z</dcterms:created>
  <dcterms:modified xsi:type="dcterms:W3CDTF">2026-05-05T10:12:57Z</dcterms:modified>
  <dc:identifier>DAG-NX69biw</dc:identifier>
</cp:coreProperties>
</file>